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862" r:id="rId2"/>
    <p:sldMasterId id="2147483975" r:id="rId3"/>
  </p:sldMasterIdLst>
  <p:notesMasterIdLst>
    <p:notesMasterId r:id="rId21"/>
  </p:notesMasterIdLst>
  <p:handoutMasterIdLst>
    <p:handoutMasterId r:id="rId22"/>
  </p:handoutMasterIdLst>
  <p:sldIdLst>
    <p:sldId id="1374" r:id="rId4"/>
    <p:sldId id="1400" r:id="rId5"/>
    <p:sldId id="1402" r:id="rId6"/>
    <p:sldId id="1401" r:id="rId7"/>
    <p:sldId id="1423" r:id="rId8"/>
    <p:sldId id="1408" r:id="rId9"/>
    <p:sldId id="1409" r:id="rId10"/>
    <p:sldId id="1410" r:id="rId11"/>
    <p:sldId id="1411" r:id="rId12"/>
    <p:sldId id="1413" r:id="rId13"/>
    <p:sldId id="1416" r:id="rId14"/>
    <p:sldId id="1426" r:id="rId15"/>
    <p:sldId id="1425" r:id="rId16"/>
    <p:sldId id="1421" r:id="rId17"/>
    <p:sldId id="1422" r:id="rId18"/>
    <p:sldId id="1424" r:id="rId19"/>
    <p:sldId id="1398" r:id="rId20"/>
  </p:sldIdLst>
  <p:sldSz cx="9144000" cy="6858000" type="screen4x3"/>
  <p:notesSz cx="7104063" cy="10234613"/>
  <p:defaultTextStyle>
    <a:defPPr>
      <a:defRPr lang="en-ZA"/>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66FFFF"/>
    <a:srgbClr val="008000"/>
    <a:srgbClr val="33CC33"/>
    <a:srgbClr val="FF0000"/>
    <a:srgbClr val="FFCC99"/>
    <a:srgbClr val="DDDDDD"/>
    <a:srgbClr val="FFD495"/>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87062" autoAdjust="0"/>
  </p:normalViewPr>
  <p:slideViewPr>
    <p:cSldViewPr>
      <p:cViewPr varScale="1">
        <p:scale>
          <a:sx n="74" d="100"/>
          <a:sy n="74" d="100"/>
        </p:scale>
        <p:origin x="12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94"/>
    </p:cViewPr>
  </p:sorterViewPr>
  <p:notesViewPr>
    <p:cSldViewPr>
      <p:cViewPr varScale="1">
        <p:scale>
          <a:sx n="37" d="100"/>
          <a:sy n="37" d="100"/>
        </p:scale>
        <p:origin x="-1506" y="-84"/>
      </p:cViewPr>
      <p:guideLst>
        <p:guide orient="horz" pos="3224"/>
        <p:guide pos="223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1" y="3"/>
            <a:ext cx="3078981" cy="51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84" tIns="46893" rIns="93784" bIns="46893" numCol="1" anchor="t" anchorCtr="0" compatLnSpc="1">
            <a:prstTxWarp prst="textNoShape">
              <a:avLst/>
            </a:prstTxWarp>
          </a:bodyPr>
          <a:lstStyle>
            <a:lvl1pPr algn="l">
              <a:defRPr sz="1200"/>
            </a:lvl1pPr>
          </a:lstStyle>
          <a:p>
            <a:pPr>
              <a:defRPr/>
            </a:pPr>
            <a:endParaRPr lang="en-ZA"/>
          </a:p>
        </p:txBody>
      </p:sp>
      <p:sp>
        <p:nvSpPr>
          <p:cNvPr id="15363" name="Rectangle 1027"/>
          <p:cNvSpPr>
            <a:spLocks noGrp="1" noChangeArrowheads="1"/>
          </p:cNvSpPr>
          <p:nvPr>
            <p:ph type="dt" sz="quarter" idx="1"/>
          </p:nvPr>
        </p:nvSpPr>
        <p:spPr bwMode="auto">
          <a:xfrm>
            <a:off x="4025084" y="3"/>
            <a:ext cx="3078981" cy="51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84" tIns="46893" rIns="93784" bIns="46893" numCol="1" anchor="t" anchorCtr="0" compatLnSpc="1">
            <a:prstTxWarp prst="textNoShape">
              <a:avLst/>
            </a:prstTxWarp>
          </a:bodyPr>
          <a:lstStyle>
            <a:lvl1pPr algn="r">
              <a:defRPr sz="1200"/>
            </a:lvl1pPr>
          </a:lstStyle>
          <a:p>
            <a:pPr>
              <a:defRPr/>
            </a:pPr>
            <a:endParaRPr lang="en-ZA"/>
          </a:p>
        </p:txBody>
      </p:sp>
      <p:sp>
        <p:nvSpPr>
          <p:cNvPr id="15364" name="Rectangle 1028"/>
          <p:cNvSpPr>
            <a:spLocks noGrp="1" noChangeArrowheads="1"/>
          </p:cNvSpPr>
          <p:nvPr>
            <p:ph type="ftr" sz="quarter" idx="2"/>
          </p:nvPr>
        </p:nvSpPr>
        <p:spPr bwMode="auto">
          <a:xfrm>
            <a:off x="1" y="9722231"/>
            <a:ext cx="3078981" cy="512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84" tIns="46893" rIns="93784" bIns="46893" numCol="1" anchor="b" anchorCtr="0" compatLnSpc="1">
            <a:prstTxWarp prst="textNoShape">
              <a:avLst/>
            </a:prstTxWarp>
          </a:bodyPr>
          <a:lstStyle>
            <a:lvl1pPr algn="l">
              <a:defRPr sz="1200"/>
            </a:lvl1pPr>
          </a:lstStyle>
          <a:p>
            <a:pPr>
              <a:defRPr/>
            </a:pPr>
            <a:endParaRPr lang="en-ZA"/>
          </a:p>
        </p:txBody>
      </p:sp>
      <p:sp>
        <p:nvSpPr>
          <p:cNvPr id="15365" name="Rectangle 1029"/>
          <p:cNvSpPr>
            <a:spLocks noGrp="1" noChangeArrowheads="1"/>
          </p:cNvSpPr>
          <p:nvPr>
            <p:ph type="sldNum" sz="quarter" idx="3"/>
          </p:nvPr>
        </p:nvSpPr>
        <p:spPr bwMode="auto">
          <a:xfrm>
            <a:off x="4025084" y="9722231"/>
            <a:ext cx="3078981" cy="512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84" tIns="46893" rIns="93784" bIns="46893" numCol="1" anchor="b" anchorCtr="0" compatLnSpc="1">
            <a:prstTxWarp prst="textNoShape">
              <a:avLst/>
            </a:prstTxWarp>
          </a:bodyPr>
          <a:lstStyle>
            <a:lvl1pPr algn="r">
              <a:defRPr sz="1200"/>
            </a:lvl1pPr>
          </a:lstStyle>
          <a:p>
            <a:pPr>
              <a:defRPr/>
            </a:pPr>
            <a:fld id="{E2DCFF1D-F9B1-4118-A161-7CDDF1F5EA6C}" type="slidenum">
              <a:rPr lang="en-ZA"/>
              <a:pPr>
                <a:defRPr/>
              </a:pPr>
              <a:t>‹#›</a:t>
            </a:fld>
            <a:endParaRPr lang="en-ZA"/>
          </a:p>
        </p:txBody>
      </p:sp>
    </p:spTree>
    <p:extLst>
      <p:ext uri="{BB962C8B-B14F-4D97-AF65-F5344CB8AC3E}">
        <p14:creationId xmlns:p14="http://schemas.microsoft.com/office/powerpoint/2010/main" val="23727909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3"/>
            <a:ext cx="3078981" cy="51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84" tIns="46893" rIns="93784" bIns="46893" numCol="1" anchor="t" anchorCtr="0" compatLnSpc="1">
            <a:prstTxWarp prst="textNoShape">
              <a:avLst/>
            </a:prstTxWarp>
          </a:bodyPr>
          <a:lstStyle>
            <a:lvl1pPr algn="l">
              <a:defRPr sz="1200"/>
            </a:lvl1pPr>
          </a:lstStyle>
          <a:p>
            <a:pPr>
              <a:defRPr/>
            </a:pPr>
            <a:endParaRPr lang="en-ZA"/>
          </a:p>
        </p:txBody>
      </p:sp>
      <p:sp>
        <p:nvSpPr>
          <p:cNvPr id="3075" name="Rectangle 3"/>
          <p:cNvSpPr>
            <a:spLocks noGrp="1" noChangeArrowheads="1"/>
          </p:cNvSpPr>
          <p:nvPr>
            <p:ph type="dt" idx="1"/>
          </p:nvPr>
        </p:nvSpPr>
        <p:spPr bwMode="auto">
          <a:xfrm>
            <a:off x="4025084" y="3"/>
            <a:ext cx="3078981" cy="51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84" tIns="46893" rIns="93784" bIns="46893" numCol="1" anchor="t" anchorCtr="0" compatLnSpc="1">
            <a:prstTxWarp prst="textNoShape">
              <a:avLst/>
            </a:prstTxWarp>
          </a:bodyPr>
          <a:lstStyle>
            <a:lvl1pPr algn="r">
              <a:defRPr sz="1200"/>
            </a:lvl1pPr>
          </a:lstStyle>
          <a:p>
            <a:pPr>
              <a:defRPr/>
            </a:pPr>
            <a:endParaRPr lang="en-ZA"/>
          </a:p>
        </p:txBody>
      </p:sp>
      <p:sp>
        <p:nvSpPr>
          <p:cNvPr id="67588" name="Rectangle 4"/>
          <p:cNvSpPr>
            <a:spLocks noGrp="1" noRot="1" noChangeAspect="1" noChangeArrowheads="1" noTextEdit="1"/>
          </p:cNvSpPr>
          <p:nvPr>
            <p:ph type="sldImg" idx="2"/>
          </p:nvPr>
        </p:nvSpPr>
        <p:spPr bwMode="auto">
          <a:xfrm>
            <a:off x="995363" y="768350"/>
            <a:ext cx="5113337" cy="38354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7766" y="4861933"/>
            <a:ext cx="5208540" cy="4604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84" tIns="46893" rIns="93784" bIns="46893" numCol="1" anchor="t" anchorCtr="0" compatLnSpc="1">
            <a:prstTxWarp prst="textNoShape">
              <a:avLst/>
            </a:prstTxWarp>
          </a:bodyPr>
          <a:lstStyle/>
          <a:p>
            <a:pPr lvl="0"/>
            <a:r>
              <a:rPr lang="en-ZA" noProof="0" smtClean="0"/>
              <a:t>Click to edit Master text styles</a:t>
            </a:r>
          </a:p>
          <a:p>
            <a:pPr lvl="1"/>
            <a:r>
              <a:rPr lang="en-ZA" noProof="0" smtClean="0"/>
              <a:t>Second level</a:t>
            </a:r>
          </a:p>
          <a:p>
            <a:pPr lvl="2"/>
            <a:r>
              <a:rPr lang="en-ZA" noProof="0" smtClean="0"/>
              <a:t>Third level</a:t>
            </a:r>
          </a:p>
          <a:p>
            <a:pPr lvl="3"/>
            <a:r>
              <a:rPr lang="en-ZA" noProof="0" smtClean="0"/>
              <a:t>Fourth level</a:t>
            </a:r>
          </a:p>
          <a:p>
            <a:pPr lvl="4"/>
            <a:r>
              <a:rPr lang="en-ZA" noProof="0" smtClean="0"/>
              <a:t>Fifth level</a:t>
            </a:r>
          </a:p>
        </p:txBody>
      </p:sp>
      <p:sp>
        <p:nvSpPr>
          <p:cNvPr id="3078" name="Rectangle 6"/>
          <p:cNvSpPr>
            <a:spLocks noGrp="1" noChangeArrowheads="1"/>
          </p:cNvSpPr>
          <p:nvPr>
            <p:ph type="ftr" sz="quarter" idx="4"/>
          </p:nvPr>
        </p:nvSpPr>
        <p:spPr bwMode="auto">
          <a:xfrm>
            <a:off x="1" y="9722231"/>
            <a:ext cx="3078981" cy="512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84" tIns="46893" rIns="93784" bIns="46893" numCol="1" anchor="b" anchorCtr="0" compatLnSpc="1">
            <a:prstTxWarp prst="textNoShape">
              <a:avLst/>
            </a:prstTxWarp>
          </a:bodyPr>
          <a:lstStyle>
            <a:lvl1pPr algn="l">
              <a:defRPr sz="1200"/>
            </a:lvl1pPr>
          </a:lstStyle>
          <a:p>
            <a:pPr>
              <a:defRPr/>
            </a:pPr>
            <a:endParaRPr lang="en-ZA"/>
          </a:p>
        </p:txBody>
      </p:sp>
      <p:sp>
        <p:nvSpPr>
          <p:cNvPr id="3079" name="Rectangle 7"/>
          <p:cNvSpPr>
            <a:spLocks noGrp="1" noChangeArrowheads="1"/>
          </p:cNvSpPr>
          <p:nvPr>
            <p:ph type="sldNum" sz="quarter" idx="5"/>
          </p:nvPr>
        </p:nvSpPr>
        <p:spPr bwMode="auto">
          <a:xfrm>
            <a:off x="4025084" y="9722231"/>
            <a:ext cx="3078981" cy="512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84" tIns="46893" rIns="93784" bIns="46893" numCol="1" anchor="b" anchorCtr="0" compatLnSpc="1">
            <a:prstTxWarp prst="textNoShape">
              <a:avLst/>
            </a:prstTxWarp>
          </a:bodyPr>
          <a:lstStyle>
            <a:lvl1pPr algn="r">
              <a:defRPr sz="1200"/>
            </a:lvl1pPr>
          </a:lstStyle>
          <a:p>
            <a:pPr>
              <a:defRPr/>
            </a:pPr>
            <a:fld id="{51DFBBD4-9E65-40FB-9A8B-F124AAEE6D1C}" type="slidenum">
              <a:rPr lang="en-ZA"/>
              <a:pPr>
                <a:defRPr/>
              </a:pPr>
              <a:t>‹#›</a:t>
            </a:fld>
            <a:endParaRPr lang="en-ZA"/>
          </a:p>
        </p:txBody>
      </p:sp>
    </p:spTree>
    <p:extLst>
      <p:ext uri="{BB962C8B-B14F-4D97-AF65-F5344CB8AC3E}">
        <p14:creationId xmlns:p14="http://schemas.microsoft.com/office/powerpoint/2010/main" val="9041853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defRPr sz="2500">
                <a:solidFill>
                  <a:schemeClr val="tx1"/>
                </a:solidFill>
                <a:latin typeface="Times New Roman" pitchFamily="18" charset="0"/>
              </a:defRPr>
            </a:lvl1pPr>
            <a:lvl2pPr marL="762001" indent="-293078" eaLnBrk="0" hangingPunct="0">
              <a:defRPr sz="2500">
                <a:solidFill>
                  <a:schemeClr val="tx1"/>
                </a:solidFill>
                <a:latin typeface="Times New Roman" pitchFamily="18" charset="0"/>
              </a:defRPr>
            </a:lvl2pPr>
            <a:lvl3pPr marL="1172310" indent="-234463" eaLnBrk="0" hangingPunct="0">
              <a:defRPr sz="2500">
                <a:solidFill>
                  <a:schemeClr val="tx1"/>
                </a:solidFill>
                <a:latin typeface="Times New Roman" pitchFamily="18" charset="0"/>
              </a:defRPr>
            </a:lvl3pPr>
            <a:lvl4pPr marL="1641232" indent="-234463" eaLnBrk="0" hangingPunct="0">
              <a:defRPr sz="2500">
                <a:solidFill>
                  <a:schemeClr val="tx1"/>
                </a:solidFill>
                <a:latin typeface="Times New Roman" pitchFamily="18" charset="0"/>
              </a:defRPr>
            </a:lvl4pPr>
            <a:lvl5pPr marL="2110157" indent="-234463" eaLnBrk="0" hangingPunct="0">
              <a:defRPr sz="2500">
                <a:solidFill>
                  <a:schemeClr val="tx1"/>
                </a:solidFill>
                <a:latin typeface="Times New Roman" pitchFamily="18" charset="0"/>
              </a:defRPr>
            </a:lvl5pPr>
            <a:lvl6pPr marL="2579081" indent="-234463" algn="ctr" eaLnBrk="0" fontAlgn="base" hangingPunct="0">
              <a:spcBef>
                <a:spcPct val="0"/>
              </a:spcBef>
              <a:spcAft>
                <a:spcPct val="0"/>
              </a:spcAft>
              <a:defRPr sz="2500">
                <a:solidFill>
                  <a:schemeClr val="tx1"/>
                </a:solidFill>
                <a:latin typeface="Times New Roman" pitchFamily="18" charset="0"/>
              </a:defRPr>
            </a:lvl6pPr>
            <a:lvl7pPr marL="3048005" indent="-234463" algn="ctr" eaLnBrk="0" fontAlgn="base" hangingPunct="0">
              <a:spcBef>
                <a:spcPct val="0"/>
              </a:spcBef>
              <a:spcAft>
                <a:spcPct val="0"/>
              </a:spcAft>
              <a:defRPr sz="2500">
                <a:solidFill>
                  <a:schemeClr val="tx1"/>
                </a:solidFill>
                <a:latin typeface="Times New Roman" pitchFamily="18" charset="0"/>
              </a:defRPr>
            </a:lvl7pPr>
            <a:lvl8pPr marL="3516930" indent="-234463" algn="ctr" eaLnBrk="0" fontAlgn="base" hangingPunct="0">
              <a:spcBef>
                <a:spcPct val="0"/>
              </a:spcBef>
              <a:spcAft>
                <a:spcPct val="0"/>
              </a:spcAft>
              <a:defRPr sz="2500">
                <a:solidFill>
                  <a:schemeClr val="tx1"/>
                </a:solidFill>
                <a:latin typeface="Times New Roman" pitchFamily="18" charset="0"/>
              </a:defRPr>
            </a:lvl8pPr>
            <a:lvl9pPr marL="3985851" indent="-234463" algn="ctr" eaLnBrk="0" fontAlgn="base" hangingPunct="0">
              <a:spcBef>
                <a:spcPct val="0"/>
              </a:spcBef>
              <a:spcAft>
                <a:spcPct val="0"/>
              </a:spcAft>
              <a:defRPr sz="2500">
                <a:solidFill>
                  <a:schemeClr val="tx1"/>
                </a:solidFill>
                <a:latin typeface="Times New Roman" pitchFamily="18" charset="0"/>
              </a:defRPr>
            </a:lvl9pPr>
          </a:lstStyle>
          <a:p>
            <a:pPr eaLnBrk="1" hangingPunct="1"/>
            <a:fld id="{3A844987-790F-438E-8459-073D6B273869}" type="slidenum">
              <a:rPr lang="en-ZA" sz="1200"/>
              <a:pPr eaLnBrk="1" hangingPunct="1"/>
              <a:t>1</a:t>
            </a:fld>
            <a:endParaRPr lang="en-ZA"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4258448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A8BDDD7C-70CA-48CD-A8F9-AED169B50DB2}" type="slidenum">
              <a:rPr lang="en-US" altLang="en-US" smtClean="0">
                <a:solidFill>
                  <a:srgbClr val="000000"/>
                </a:solidFill>
                <a:latin typeface="Arial" panose="020B0604020202020204" pitchFamily="34" charset="0"/>
              </a:rPr>
              <a:pPr>
                <a:spcBef>
                  <a:spcPct val="0"/>
                </a:spcBef>
              </a:pPr>
              <a:t>17</a:t>
            </a:fld>
            <a:endParaRPr lang="en-US" altLang="en-US" smtClean="0">
              <a:solidFill>
                <a:srgbClr val="000000"/>
              </a:solidFill>
              <a:latin typeface="Arial" panose="020B0604020202020204" pitchFamily="34" charset="0"/>
            </a:endParaRPr>
          </a:p>
        </p:txBody>
      </p:sp>
      <p:sp>
        <p:nvSpPr>
          <p:cNvPr id="45059" name="Rectangle 7"/>
          <p:cNvSpPr txBox="1">
            <a:spLocks noGrp="1" noChangeArrowheads="1"/>
          </p:cNvSpPr>
          <p:nvPr/>
        </p:nvSpPr>
        <p:spPr bwMode="auto">
          <a:xfrm>
            <a:off x="3854450" y="9410700"/>
            <a:ext cx="29527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15" tIns="46308" rIns="92615" bIns="46308" anchor="b"/>
          <a:lstStyle>
            <a:lvl1pPr>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fld id="{0F192173-1A43-414F-A4F0-7F9A4637A895}" type="slidenum">
              <a:rPr lang="en-ZA" altLang="en-US" smtClean="0">
                <a:solidFill>
                  <a:srgbClr val="000000"/>
                </a:solidFill>
              </a:rPr>
              <a:pPr algn="r">
                <a:spcBef>
                  <a:spcPct val="0"/>
                </a:spcBef>
              </a:pPr>
              <a:t>17</a:t>
            </a:fld>
            <a:endParaRPr lang="en-ZA" altLang="en-US" smtClean="0">
              <a:solidFill>
                <a:srgbClr val="000000"/>
              </a:solidFill>
            </a:endParaRPr>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xfrm>
            <a:off x="909638" y="4705350"/>
            <a:ext cx="4987925" cy="445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22880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9C806B2C-B7D5-4332-84BE-530D6F2624A0}" type="datetime1">
              <a:rPr lang="en-US" smtClean="0"/>
              <a:t>6/10/2019</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
        <p:nvSpPr>
          <p:cNvPr id="6" name="Rectangle 6"/>
          <p:cNvSpPr>
            <a:spLocks noGrp="1" noChangeArrowheads="1"/>
          </p:cNvSpPr>
          <p:nvPr>
            <p:ph type="sldNum" sz="quarter" idx="12"/>
          </p:nvPr>
        </p:nvSpPr>
        <p:spPr>
          <a:ln/>
        </p:spPr>
        <p:txBody>
          <a:bodyPr/>
          <a:lstStyle>
            <a:lvl1pPr>
              <a:defRPr/>
            </a:lvl1pPr>
          </a:lstStyle>
          <a:p>
            <a:pPr>
              <a:defRPr/>
            </a:pPr>
            <a:fld id="{BE27E38B-4403-4067-B578-EE804DB72F2E}" type="slidenum">
              <a:rPr lang="en-ZA"/>
              <a:pPr>
                <a:defRPr/>
              </a:pPr>
              <a:t>‹#›</a:t>
            </a:fld>
            <a:endParaRPr lang="en-ZA"/>
          </a:p>
        </p:txBody>
      </p:sp>
    </p:spTree>
    <p:extLst>
      <p:ext uri="{BB962C8B-B14F-4D97-AF65-F5344CB8AC3E}">
        <p14:creationId xmlns:p14="http://schemas.microsoft.com/office/powerpoint/2010/main" val="704438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D155CDD8-8A23-40B1-A997-3A5CB56130CC}" type="datetime1">
              <a:rPr lang="en-US" smtClean="0"/>
              <a:t>6/10/2019</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
        <p:nvSpPr>
          <p:cNvPr id="6" name="Rectangle 6"/>
          <p:cNvSpPr>
            <a:spLocks noGrp="1" noChangeArrowheads="1"/>
          </p:cNvSpPr>
          <p:nvPr>
            <p:ph type="sldNum" sz="quarter" idx="12"/>
          </p:nvPr>
        </p:nvSpPr>
        <p:spPr>
          <a:ln/>
        </p:spPr>
        <p:txBody>
          <a:bodyPr/>
          <a:lstStyle>
            <a:lvl1pPr>
              <a:defRPr/>
            </a:lvl1pPr>
          </a:lstStyle>
          <a:p>
            <a:pPr>
              <a:defRPr/>
            </a:pPr>
            <a:fld id="{D6352F74-7283-4ED7-B90E-EBCB89ECC3A1}" type="slidenum">
              <a:rPr lang="en-ZA"/>
              <a:pPr>
                <a:defRPr/>
              </a:pPr>
              <a:t>‹#›</a:t>
            </a:fld>
            <a:endParaRPr lang="en-ZA"/>
          </a:p>
        </p:txBody>
      </p:sp>
    </p:spTree>
    <p:extLst>
      <p:ext uri="{BB962C8B-B14F-4D97-AF65-F5344CB8AC3E}">
        <p14:creationId xmlns:p14="http://schemas.microsoft.com/office/powerpoint/2010/main" val="2214796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1797ED26-18BC-4E54-941E-49F74C9717AE}" type="datetime1">
              <a:rPr lang="en-US" smtClean="0"/>
              <a:t>6/10/2019</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
        <p:nvSpPr>
          <p:cNvPr id="6" name="Rectangle 6"/>
          <p:cNvSpPr>
            <a:spLocks noGrp="1" noChangeArrowheads="1"/>
          </p:cNvSpPr>
          <p:nvPr>
            <p:ph type="sldNum" sz="quarter" idx="12"/>
          </p:nvPr>
        </p:nvSpPr>
        <p:spPr>
          <a:ln/>
        </p:spPr>
        <p:txBody>
          <a:bodyPr/>
          <a:lstStyle>
            <a:lvl1pPr>
              <a:defRPr/>
            </a:lvl1pPr>
          </a:lstStyle>
          <a:p>
            <a:pPr>
              <a:defRPr/>
            </a:pPr>
            <a:fld id="{E10263FA-D357-42EE-B10B-8BA2FDB0747E}" type="slidenum">
              <a:rPr lang="en-ZA"/>
              <a:pPr>
                <a:defRPr/>
              </a:pPr>
              <a:t>‹#›</a:t>
            </a:fld>
            <a:endParaRPr lang="en-ZA"/>
          </a:p>
        </p:txBody>
      </p:sp>
    </p:spTree>
    <p:extLst>
      <p:ext uri="{BB962C8B-B14F-4D97-AF65-F5344CB8AC3E}">
        <p14:creationId xmlns:p14="http://schemas.microsoft.com/office/powerpoint/2010/main" val="116677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685800" y="1981200"/>
            <a:ext cx="7772400" cy="4114800"/>
          </a:xfrm>
        </p:spPr>
        <p:txBody>
          <a:bodyPr/>
          <a:lstStyle/>
          <a:p>
            <a:pPr lvl="0"/>
            <a:endParaRPr lang="en-ZA" noProof="0" smtClean="0"/>
          </a:p>
        </p:txBody>
      </p:sp>
      <p:sp>
        <p:nvSpPr>
          <p:cNvPr id="4" name="Rectangle 4"/>
          <p:cNvSpPr>
            <a:spLocks noGrp="1" noChangeArrowheads="1"/>
          </p:cNvSpPr>
          <p:nvPr>
            <p:ph type="dt" sz="half" idx="10"/>
          </p:nvPr>
        </p:nvSpPr>
        <p:spPr>
          <a:ln/>
        </p:spPr>
        <p:txBody>
          <a:bodyPr/>
          <a:lstStyle>
            <a:lvl1pPr>
              <a:defRPr/>
            </a:lvl1pPr>
          </a:lstStyle>
          <a:p>
            <a:pPr>
              <a:defRPr/>
            </a:pPr>
            <a:fld id="{5C3DF8AF-5241-4073-BD31-F068F2B02B81}" type="datetime1">
              <a:rPr lang="en-US" smtClean="0"/>
              <a:t>6/10/2019</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
        <p:nvSpPr>
          <p:cNvPr id="6" name="Rectangle 6"/>
          <p:cNvSpPr>
            <a:spLocks noGrp="1" noChangeArrowheads="1"/>
          </p:cNvSpPr>
          <p:nvPr>
            <p:ph type="sldNum" sz="quarter" idx="12"/>
          </p:nvPr>
        </p:nvSpPr>
        <p:spPr>
          <a:ln/>
        </p:spPr>
        <p:txBody>
          <a:bodyPr/>
          <a:lstStyle>
            <a:lvl1pPr>
              <a:defRPr/>
            </a:lvl1pPr>
          </a:lstStyle>
          <a:p>
            <a:pPr>
              <a:defRPr/>
            </a:pPr>
            <a:fld id="{8803A6F1-C01C-416F-ABD8-7ECF6E5F257E}" type="slidenum">
              <a:rPr lang="en-ZA"/>
              <a:pPr>
                <a:defRPr/>
              </a:pPr>
              <a:t>‹#›</a:t>
            </a:fld>
            <a:endParaRPr lang="en-ZA"/>
          </a:p>
        </p:txBody>
      </p:sp>
    </p:spTree>
    <p:extLst>
      <p:ext uri="{BB962C8B-B14F-4D97-AF65-F5344CB8AC3E}">
        <p14:creationId xmlns:p14="http://schemas.microsoft.com/office/powerpoint/2010/main" val="2728503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3" name="Rectangle 4"/>
          <p:cNvSpPr>
            <a:spLocks noGrp="1" noChangeArrowheads="1"/>
          </p:cNvSpPr>
          <p:nvPr>
            <p:ph type="dt" sz="half" idx="10"/>
          </p:nvPr>
        </p:nvSpPr>
        <p:spPr>
          <a:ln/>
        </p:spPr>
        <p:txBody>
          <a:bodyPr/>
          <a:lstStyle>
            <a:lvl1pPr>
              <a:defRPr/>
            </a:lvl1pPr>
          </a:lstStyle>
          <a:p>
            <a:pPr>
              <a:defRPr/>
            </a:pPr>
            <a:fld id="{A868E25F-DC73-4957-AEB6-BF4AF2EA49DC}" type="datetime1">
              <a:rPr lang="en-US" smtClean="0"/>
              <a:t>6/10/2019</a:t>
            </a:fld>
            <a:endParaRPr lang="en-ZA"/>
          </a:p>
        </p:txBody>
      </p:sp>
      <p:sp>
        <p:nvSpPr>
          <p:cNvPr id="4" name="Rectangle 5"/>
          <p:cNvSpPr>
            <a:spLocks noGrp="1" noChangeArrowheads="1"/>
          </p:cNvSpPr>
          <p:nvPr>
            <p:ph type="ftr" sz="quarter" idx="11"/>
          </p:nvPr>
        </p:nvSpPr>
        <p:spPr>
          <a:ln/>
        </p:spPr>
        <p:txBody>
          <a:bodyPr/>
          <a:lstStyle>
            <a:lvl1pPr>
              <a:defRPr/>
            </a:lvl1pPr>
          </a:lstStyle>
          <a:p>
            <a:pPr>
              <a:defRPr/>
            </a:pPr>
            <a:endParaRPr lang="en-ZA"/>
          </a:p>
        </p:txBody>
      </p:sp>
      <p:sp>
        <p:nvSpPr>
          <p:cNvPr id="5" name="Rectangle 6"/>
          <p:cNvSpPr>
            <a:spLocks noGrp="1" noChangeArrowheads="1"/>
          </p:cNvSpPr>
          <p:nvPr>
            <p:ph type="sldNum" sz="quarter" idx="12"/>
          </p:nvPr>
        </p:nvSpPr>
        <p:spPr>
          <a:ln/>
        </p:spPr>
        <p:txBody>
          <a:bodyPr/>
          <a:lstStyle>
            <a:lvl1pPr>
              <a:defRPr/>
            </a:lvl1pPr>
          </a:lstStyle>
          <a:p>
            <a:pPr>
              <a:defRPr/>
            </a:pPr>
            <a:fld id="{04D3466E-4E72-46B1-9DC6-1A6C1CCE7C04}" type="slidenum">
              <a:rPr lang="en-ZA"/>
              <a:pPr>
                <a:defRPr/>
              </a:pPr>
              <a:t>‹#›</a:t>
            </a:fld>
            <a:endParaRPr lang="en-ZA"/>
          </a:p>
        </p:txBody>
      </p:sp>
    </p:spTree>
    <p:extLst>
      <p:ext uri="{BB962C8B-B14F-4D97-AF65-F5344CB8AC3E}">
        <p14:creationId xmlns:p14="http://schemas.microsoft.com/office/powerpoint/2010/main" val="1125914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B6D2099-A86D-41FD-B8A6-CBDED68A87A8}"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2595590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A97FF4A-3A86-4AB7-94AC-3D0FF7145EAB}"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2036082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00BF7BC-03BE-4256-98FE-BC4EBB750F43}"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231143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B6E8A1-E216-4A0B-85A1-EF4CD59AFD9A}"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6282814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1AD5633-9C51-4421-B030-D901030C44A4}"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30064347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D27E2BE-DBA5-4628-BA07-8781174F25D0}"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83842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BA2A6DB0-F7A0-4E43-A623-4AB48F73C8AE}" type="datetime1">
              <a:rPr lang="en-US" smtClean="0"/>
              <a:t>6/10/2019</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
        <p:nvSpPr>
          <p:cNvPr id="6" name="Rectangle 6"/>
          <p:cNvSpPr>
            <a:spLocks noGrp="1" noChangeArrowheads="1"/>
          </p:cNvSpPr>
          <p:nvPr>
            <p:ph type="sldNum" sz="quarter" idx="12"/>
          </p:nvPr>
        </p:nvSpPr>
        <p:spPr>
          <a:ln/>
        </p:spPr>
        <p:txBody>
          <a:bodyPr/>
          <a:lstStyle>
            <a:lvl1pPr>
              <a:defRPr/>
            </a:lvl1pPr>
          </a:lstStyle>
          <a:p>
            <a:pPr>
              <a:defRPr/>
            </a:pPr>
            <a:fld id="{A17B14B0-E8B5-477A-B21B-4E1125CED59E}" type="slidenum">
              <a:rPr lang="en-ZA"/>
              <a:pPr>
                <a:defRPr/>
              </a:pPr>
              <a:t>‹#›</a:t>
            </a:fld>
            <a:endParaRPr lang="en-ZA"/>
          </a:p>
        </p:txBody>
      </p:sp>
    </p:spTree>
    <p:extLst>
      <p:ext uri="{BB962C8B-B14F-4D97-AF65-F5344CB8AC3E}">
        <p14:creationId xmlns:p14="http://schemas.microsoft.com/office/powerpoint/2010/main" val="34267159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CF13FA5-F4F4-475E-B32F-85F402E40513}"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2015980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15F27F2-7978-42C2-B439-0ADE7A64FBD5}"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2873441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24D6DA-6184-4BA6-86A8-A6A109427AE2}"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22875781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9F192E-E14A-4775-883C-33C6255FED08}"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18556792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C90B63-B444-4B92-BDF6-5569D3CE42CA}"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41999371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685800" y="1981200"/>
            <a:ext cx="7772400" cy="4114800"/>
          </a:xfrm>
        </p:spPr>
        <p:txBody>
          <a:bodyPr/>
          <a:lstStyle/>
          <a:p>
            <a:pPr lvl="0"/>
            <a:endParaRPr lang="en-ZA"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2EDD1AC-6C55-4900-B439-FE56552ACC24}"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19526110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B5B69E3-C187-4C59-B4D1-4E588CA2A8CF}"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7201890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B6D2099-A86D-41FD-B8A6-CBDED68A87A8}"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27611654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A97FF4A-3A86-4AB7-94AC-3D0FF7145EAB}"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3762620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00BF7BC-03BE-4256-98FE-BC4EBB750F43}"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50476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50BC294E-0A48-40A9-9CE8-79413B8C6ABB}" type="datetime1">
              <a:rPr lang="en-US" smtClean="0"/>
              <a:t>6/10/2019</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
        <p:nvSpPr>
          <p:cNvPr id="6" name="Rectangle 6"/>
          <p:cNvSpPr>
            <a:spLocks noGrp="1" noChangeArrowheads="1"/>
          </p:cNvSpPr>
          <p:nvPr>
            <p:ph type="sldNum" sz="quarter" idx="12"/>
          </p:nvPr>
        </p:nvSpPr>
        <p:spPr>
          <a:ln/>
        </p:spPr>
        <p:txBody>
          <a:bodyPr/>
          <a:lstStyle>
            <a:lvl1pPr>
              <a:defRPr/>
            </a:lvl1pPr>
          </a:lstStyle>
          <a:p>
            <a:pPr>
              <a:defRPr/>
            </a:pPr>
            <a:fld id="{4886DA75-D1BB-4EB3-B1C3-4260318AAB9D}" type="slidenum">
              <a:rPr lang="en-ZA"/>
              <a:pPr>
                <a:defRPr/>
              </a:pPr>
              <a:t>‹#›</a:t>
            </a:fld>
            <a:endParaRPr lang="en-ZA"/>
          </a:p>
        </p:txBody>
      </p:sp>
    </p:spTree>
    <p:extLst>
      <p:ext uri="{BB962C8B-B14F-4D97-AF65-F5344CB8AC3E}">
        <p14:creationId xmlns:p14="http://schemas.microsoft.com/office/powerpoint/2010/main" val="673258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B6E8A1-E216-4A0B-85A1-EF4CD59AFD9A}"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4413750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1AD5633-9C51-4421-B030-D901030C44A4}"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5399866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D27E2BE-DBA5-4628-BA07-8781174F25D0}"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16417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CF13FA5-F4F4-475E-B32F-85F402E40513}"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28534949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15F27F2-7978-42C2-B439-0ADE7A64FBD5}"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17044937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24D6DA-6184-4BA6-86A8-A6A109427AE2}"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22426855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9F192E-E14A-4775-883C-33C6255FED08}"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5481976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C90B63-B444-4B92-BDF6-5569D3CE42CA}"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5667186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685800" y="1981200"/>
            <a:ext cx="7772400" cy="4114800"/>
          </a:xfrm>
        </p:spPr>
        <p:txBody>
          <a:bodyPr/>
          <a:lstStyle/>
          <a:p>
            <a:pPr lvl="0"/>
            <a:endParaRPr lang="en-ZA"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2EDD1AC-6C55-4900-B439-FE56552ACC24}"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14593126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ZA">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ZA">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B5B69E3-C187-4C59-B4D1-4E588CA2A8CF}"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16353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fld id="{6364FB91-041F-435F-AD23-E0743764DFD8}" type="datetime1">
              <a:rPr lang="en-US" smtClean="0"/>
              <a:t>6/10/2019</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
        <p:nvSpPr>
          <p:cNvPr id="7" name="Rectangle 6"/>
          <p:cNvSpPr>
            <a:spLocks noGrp="1" noChangeArrowheads="1"/>
          </p:cNvSpPr>
          <p:nvPr>
            <p:ph type="sldNum" sz="quarter" idx="12"/>
          </p:nvPr>
        </p:nvSpPr>
        <p:spPr>
          <a:ln/>
        </p:spPr>
        <p:txBody>
          <a:bodyPr/>
          <a:lstStyle>
            <a:lvl1pPr>
              <a:defRPr/>
            </a:lvl1pPr>
          </a:lstStyle>
          <a:p>
            <a:pPr>
              <a:defRPr/>
            </a:pPr>
            <a:fld id="{85AD5EFA-D5BC-445E-8A34-D51DCA3FE26C}" type="slidenum">
              <a:rPr lang="en-ZA"/>
              <a:pPr>
                <a:defRPr/>
              </a:pPr>
              <a:t>‹#›</a:t>
            </a:fld>
            <a:endParaRPr lang="en-ZA"/>
          </a:p>
        </p:txBody>
      </p:sp>
    </p:spTree>
    <p:extLst>
      <p:ext uri="{BB962C8B-B14F-4D97-AF65-F5344CB8AC3E}">
        <p14:creationId xmlns:p14="http://schemas.microsoft.com/office/powerpoint/2010/main" val="1528136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fld id="{DF944B1D-7783-49A1-86C9-74DA3FECFFD9}" type="datetime1">
              <a:rPr lang="en-US" smtClean="0"/>
              <a:t>6/10/2019</a:t>
            </a:fld>
            <a:endParaRPr lang="en-ZA"/>
          </a:p>
        </p:txBody>
      </p:sp>
      <p:sp>
        <p:nvSpPr>
          <p:cNvPr id="8" name="Rectangle 5"/>
          <p:cNvSpPr>
            <a:spLocks noGrp="1" noChangeArrowheads="1"/>
          </p:cNvSpPr>
          <p:nvPr>
            <p:ph type="ftr" sz="quarter" idx="11"/>
          </p:nvPr>
        </p:nvSpPr>
        <p:spPr>
          <a:ln/>
        </p:spPr>
        <p:txBody>
          <a:bodyPr/>
          <a:lstStyle>
            <a:lvl1pPr>
              <a:defRPr/>
            </a:lvl1pPr>
          </a:lstStyle>
          <a:p>
            <a:pPr>
              <a:defRPr/>
            </a:pPr>
            <a:endParaRPr lang="en-ZA"/>
          </a:p>
        </p:txBody>
      </p:sp>
      <p:sp>
        <p:nvSpPr>
          <p:cNvPr id="9" name="Rectangle 6"/>
          <p:cNvSpPr>
            <a:spLocks noGrp="1" noChangeArrowheads="1"/>
          </p:cNvSpPr>
          <p:nvPr>
            <p:ph type="sldNum" sz="quarter" idx="12"/>
          </p:nvPr>
        </p:nvSpPr>
        <p:spPr>
          <a:ln/>
        </p:spPr>
        <p:txBody>
          <a:bodyPr/>
          <a:lstStyle>
            <a:lvl1pPr>
              <a:defRPr/>
            </a:lvl1pPr>
          </a:lstStyle>
          <a:p>
            <a:pPr>
              <a:defRPr/>
            </a:pPr>
            <a:fld id="{5CC69DBC-FD9B-41B6-AA1D-D6057C01A554}" type="slidenum">
              <a:rPr lang="en-ZA"/>
              <a:pPr>
                <a:defRPr/>
              </a:pPr>
              <a:t>‹#›</a:t>
            </a:fld>
            <a:endParaRPr lang="en-ZA"/>
          </a:p>
        </p:txBody>
      </p:sp>
    </p:spTree>
    <p:extLst>
      <p:ext uri="{BB962C8B-B14F-4D97-AF65-F5344CB8AC3E}">
        <p14:creationId xmlns:p14="http://schemas.microsoft.com/office/powerpoint/2010/main" val="2387955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fld id="{4491846F-D4A5-4145-A476-CD85C39D32B5}" type="datetime1">
              <a:rPr lang="en-US" smtClean="0"/>
              <a:t>6/10/2019</a:t>
            </a:fld>
            <a:endParaRPr lang="en-ZA"/>
          </a:p>
        </p:txBody>
      </p:sp>
      <p:sp>
        <p:nvSpPr>
          <p:cNvPr id="4" name="Rectangle 5"/>
          <p:cNvSpPr>
            <a:spLocks noGrp="1" noChangeArrowheads="1"/>
          </p:cNvSpPr>
          <p:nvPr>
            <p:ph type="ftr" sz="quarter" idx="11"/>
          </p:nvPr>
        </p:nvSpPr>
        <p:spPr>
          <a:ln/>
        </p:spPr>
        <p:txBody>
          <a:bodyPr/>
          <a:lstStyle>
            <a:lvl1pPr>
              <a:defRPr/>
            </a:lvl1pPr>
          </a:lstStyle>
          <a:p>
            <a:pPr>
              <a:defRPr/>
            </a:pPr>
            <a:endParaRPr lang="en-ZA"/>
          </a:p>
        </p:txBody>
      </p:sp>
      <p:sp>
        <p:nvSpPr>
          <p:cNvPr id="5" name="Rectangle 6"/>
          <p:cNvSpPr>
            <a:spLocks noGrp="1" noChangeArrowheads="1"/>
          </p:cNvSpPr>
          <p:nvPr>
            <p:ph type="sldNum" sz="quarter" idx="12"/>
          </p:nvPr>
        </p:nvSpPr>
        <p:spPr>
          <a:ln/>
        </p:spPr>
        <p:txBody>
          <a:bodyPr/>
          <a:lstStyle>
            <a:lvl1pPr>
              <a:defRPr/>
            </a:lvl1pPr>
          </a:lstStyle>
          <a:p>
            <a:pPr>
              <a:defRPr/>
            </a:pPr>
            <a:fld id="{321C56C7-E9AE-420A-8680-C9CD26DAB019}" type="slidenum">
              <a:rPr lang="en-ZA"/>
              <a:pPr>
                <a:defRPr/>
              </a:pPr>
              <a:t>‹#›</a:t>
            </a:fld>
            <a:endParaRPr lang="en-ZA"/>
          </a:p>
        </p:txBody>
      </p:sp>
    </p:spTree>
    <p:extLst>
      <p:ext uri="{BB962C8B-B14F-4D97-AF65-F5344CB8AC3E}">
        <p14:creationId xmlns:p14="http://schemas.microsoft.com/office/powerpoint/2010/main" val="2887897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85667C1-D24D-4351-A668-38A17B4A2F88}" type="datetime1">
              <a:rPr lang="en-US" smtClean="0"/>
              <a:t>6/10/2019</a:t>
            </a:fld>
            <a:endParaRPr lang="en-ZA"/>
          </a:p>
        </p:txBody>
      </p:sp>
      <p:sp>
        <p:nvSpPr>
          <p:cNvPr id="3" name="Rectangle 5"/>
          <p:cNvSpPr>
            <a:spLocks noGrp="1" noChangeArrowheads="1"/>
          </p:cNvSpPr>
          <p:nvPr>
            <p:ph type="ftr" sz="quarter" idx="11"/>
          </p:nvPr>
        </p:nvSpPr>
        <p:spPr>
          <a:ln/>
        </p:spPr>
        <p:txBody>
          <a:bodyPr/>
          <a:lstStyle>
            <a:lvl1pPr>
              <a:defRPr/>
            </a:lvl1pPr>
          </a:lstStyle>
          <a:p>
            <a:pPr>
              <a:defRPr/>
            </a:pPr>
            <a:endParaRPr lang="en-ZA"/>
          </a:p>
        </p:txBody>
      </p:sp>
      <p:sp>
        <p:nvSpPr>
          <p:cNvPr id="4" name="Rectangle 6"/>
          <p:cNvSpPr>
            <a:spLocks noGrp="1" noChangeArrowheads="1"/>
          </p:cNvSpPr>
          <p:nvPr>
            <p:ph type="sldNum" sz="quarter" idx="12"/>
          </p:nvPr>
        </p:nvSpPr>
        <p:spPr>
          <a:ln/>
        </p:spPr>
        <p:txBody>
          <a:bodyPr/>
          <a:lstStyle>
            <a:lvl1pPr>
              <a:defRPr/>
            </a:lvl1pPr>
          </a:lstStyle>
          <a:p>
            <a:pPr>
              <a:defRPr/>
            </a:pPr>
            <a:fld id="{E3CF0FB4-7FA7-4553-8466-2695FD0EDF74}" type="slidenum">
              <a:rPr lang="en-ZA"/>
              <a:pPr>
                <a:defRPr/>
              </a:pPr>
              <a:t>‹#›</a:t>
            </a:fld>
            <a:endParaRPr lang="en-ZA"/>
          </a:p>
        </p:txBody>
      </p:sp>
    </p:spTree>
    <p:extLst>
      <p:ext uri="{BB962C8B-B14F-4D97-AF65-F5344CB8AC3E}">
        <p14:creationId xmlns:p14="http://schemas.microsoft.com/office/powerpoint/2010/main" val="1408941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92D0763-6823-4422-9F35-5C72C241D0AC}" type="datetime1">
              <a:rPr lang="en-US" smtClean="0"/>
              <a:t>6/10/2019</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
        <p:nvSpPr>
          <p:cNvPr id="7" name="Rectangle 6"/>
          <p:cNvSpPr>
            <a:spLocks noGrp="1" noChangeArrowheads="1"/>
          </p:cNvSpPr>
          <p:nvPr>
            <p:ph type="sldNum" sz="quarter" idx="12"/>
          </p:nvPr>
        </p:nvSpPr>
        <p:spPr>
          <a:ln/>
        </p:spPr>
        <p:txBody>
          <a:bodyPr/>
          <a:lstStyle>
            <a:lvl1pPr>
              <a:defRPr/>
            </a:lvl1pPr>
          </a:lstStyle>
          <a:p>
            <a:pPr>
              <a:defRPr/>
            </a:pPr>
            <a:fld id="{CA9A8188-30D4-4449-B358-C7F69E14373B}" type="slidenum">
              <a:rPr lang="en-ZA"/>
              <a:pPr>
                <a:defRPr/>
              </a:pPr>
              <a:t>‹#›</a:t>
            </a:fld>
            <a:endParaRPr lang="en-ZA"/>
          </a:p>
        </p:txBody>
      </p:sp>
    </p:spTree>
    <p:extLst>
      <p:ext uri="{BB962C8B-B14F-4D97-AF65-F5344CB8AC3E}">
        <p14:creationId xmlns:p14="http://schemas.microsoft.com/office/powerpoint/2010/main" val="4282664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7B4CBAA-5B4F-4BBF-B619-91EE31A94509}" type="datetime1">
              <a:rPr lang="en-US" smtClean="0"/>
              <a:t>6/10/2019</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
        <p:nvSpPr>
          <p:cNvPr id="7" name="Rectangle 6"/>
          <p:cNvSpPr>
            <a:spLocks noGrp="1" noChangeArrowheads="1"/>
          </p:cNvSpPr>
          <p:nvPr>
            <p:ph type="sldNum" sz="quarter" idx="12"/>
          </p:nvPr>
        </p:nvSpPr>
        <p:spPr>
          <a:ln/>
        </p:spPr>
        <p:txBody>
          <a:bodyPr/>
          <a:lstStyle>
            <a:lvl1pPr>
              <a:defRPr/>
            </a:lvl1pPr>
          </a:lstStyle>
          <a:p>
            <a:pPr>
              <a:defRPr/>
            </a:pPr>
            <a:fld id="{4DE443F2-36D9-4EA0-B347-D851CACB576E}" type="slidenum">
              <a:rPr lang="en-ZA"/>
              <a:pPr>
                <a:defRPr/>
              </a:pPr>
              <a:t>‹#›</a:t>
            </a:fld>
            <a:endParaRPr lang="en-ZA"/>
          </a:p>
        </p:txBody>
      </p:sp>
    </p:spTree>
    <p:extLst>
      <p:ext uri="{BB962C8B-B14F-4D97-AF65-F5344CB8AC3E}">
        <p14:creationId xmlns:p14="http://schemas.microsoft.com/office/powerpoint/2010/main" val="3153371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ZA"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ZA" smtClean="0"/>
              <a:t>Click to edit Master text styles</a:t>
            </a:r>
          </a:p>
          <a:p>
            <a:pPr lvl="1"/>
            <a:r>
              <a:rPr lang="en-ZA" smtClean="0"/>
              <a:t>Second level</a:t>
            </a:r>
          </a:p>
          <a:p>
            <a:pPr lvl="2"/>
            <a:r>
              <a:rPr lang="en-ZA" smtClean="0"/>
              <a:t>Third level</a:t>
            </a:r>
          </a:p>
          <a:p>
            <a:pPr lvl="3"/>
            <a:r>
              <a:rPr lang="en-ZA" smtClean="0"/>
              <a:t>Fourth level</a:t>
            </a:r>
          </a:p>
          <a:p>
            <a:pPr lvl="4"/>
            <a:r>
              <a:rPr lang="en-ZA"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pPr>
              <a:defRPr/>
            </a:pPr>
            <a:fld id="{DCF98A9C-DA96-4E21-AEF6-287F21EB98B2}" type="datetime1">
              <a:rPr lang="en-US" smtClean="0"/>
              <a:t>6/10/2019</a:t>
            </a:fld>
            <a:endParaRPr lang="en-ZA"/>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ZA"/>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E3547D6F-D31F-4879-984C-8AF9372FCDB1}" type="slidenum">
              <a:rPr lang="en-ZA"/>
              <a:pPr>
                <a:defRPr/>
              </a:pPr>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ZA"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ZA" altLang="en-US" smtClean="0"/>
              <a:t>Click to edit Master text styles</a:t>
            </a:r>
          </a:p>
          <a:p>
            <a:pPr lvl="1"/>
            <a:r>
              <a:rPr lang="en-ZA" altLang="en-US" smtClean="0"/>
              <a:t>Second level</a:t>
            </a:r>
          </a:p>
          <a:p>
            <a:pPr lvl="2"/>
            <a:r>
              <a:rPr lang="en-ZA" altLang="en-US" smtClean="0"/>
              <a:t>Third level</a:t>
            </a:r>
          </a:p>
          <a:p>
            <a:pPr lvl="3"/>
            <a:r>
              <a:rPr lang="en-ZA" altLang="en-US" smtClean="0"/>
              <a:t>Fourth level</a:t>
            </a:r>
          </a:p>
          <a:p>
            <a:pPr lvl="4"/>
            <a:r>
              <a:rPr lang="en-ZA"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400">
                <a:latin typeface="Times New Roman" pitchFamily="18" charset="0"/>
                <a:ea typeface="+mn-ea"/>
                <a:cs typeface="+mn-cs"/>
              </a:defRPr>
            </a:lvl1pPr>
          </a:lstStyle>
          <a:p>
            <a:pPr>
              <a:defRPr/>
            </a:pPr>
            <a:endParaRPr lang="en-ZA">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Times New Roman" pitchFamily="18" charset="0"/>
                <a:ea typeface="+mn-ea"/>
                <a:cs typeface="+mn-cs"/>
              </a:defRPr>
            </a:lvl1pPr>
          </a:lstStyle>
          <a:p>
            <a:pPr>
              <a:defRPr/>
            </a:pPr>
            <a:endParaRPr lang="en-ZA">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ea typeface="ＭＳ Ｐゴシック" panose="020B0600070205080204" pitchFamily="34" charset="-128"/>
                <a:cs typeface="Arial" panose="020B0604020202020204" pitchFamily="34" charset="0"/>
              </a:defRPr>
            </a:lvl1pPr>
          </a:lstStyle>
          <a:p>
            <a:pPr>
              <a:defRPr/>
            </a:pPr>
            <a:fld id="{A3646F5C-6DB9-4D65-97AF-C32199F5ECC5}"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302335627"/>
      </p:ext>
    </p:extLst>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 id="2147483874" r:id="rId12"/>
    <p:sldLayoutId id="2147483875" r:id="rId13"/>
  </p:sldLayoutIdLst>
  <p:hf hdr="0" ftr="0" dt="0"/>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ZA"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ZA" altLang="en-US" smtClean="0"/>
              <a:t>Click to edit Master text styles</a:t>
            </a:r>
          </a:p>
          <a:p>
            <a:pPr lvl="1"/>
            <a:r>
              <a:rPr lang="en-ZA" altLang="en-US" smtClean="0"/>
              <a:t>Second level</a:t>
            </a:r>
          </a:p>
          <a:p>
            <a:pPr lvl="2"/>
            <a:r>
              <a:rPr lang="en-ZA" altLang="en-US" smtClean="0"/>
              <a:t>Third level</a:t>
            </a:r>
          </a:p>
          <a:p>
            <a:pPr lvl="3"/>
            <a:r>
              <a:rPr lang="en-ZA" altLang="en-US" smtClean="0"/>
              <a:t>Fourth level</a:t>
            </a:r>
          </a:p>
          <a:p>
            <a:pPr lvl="4"/>
            <a:r>
              <a:rPr lang="en-ZA"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400">
                <a:latin typeface="Times New Roman" pitchFamily="18" charset="0"/>
                <a:ea typeface="+mn-ea"/>
                <a:cs typeface="+mn-cs"/>
              </a:defRPr>
            </a:lvl1pPr>
          </a:lstStyle>
          <a:p>
            <a:pPr>
              <a:defRPr/>
            </a:pPr>
            <a:endParaRPr lang="en-ZA">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Times New Roman" pitchFamily="18" charset="0"/>
                <a:ea typeface="+mn-ea"/>
                <a:cs typeface="+mn-cs"/>
              </a:defRPr>
            </a:lvl1pPr>
          </a:lstStyle>
          <a:p>
            <a:pPr>
              <a:defRPr/>
            </a:pPr>
            <a:endParaRPr lang="en-ZA">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ea typeface="ＭＳ Ｐゴシック" panose="020B0600070205080204" pitchFamily="34" charset="-128"/>
                <a:cs typeface="Arial" panose="020B0604020202020204" pitchFamily="34" charset="0"/>
              </a:defRPr>
            </a:lvl1pPr>
          </a:lstStyle>
          <a:p>
            <a:pPr>
              <a:defRPr/>
            </a:pPr>
            <a:fld id="{A3646F5C-6DB9-4D65-97AF-C32199F5ECC5}" type="slidenum">
              <a:rPr lang="en-ZA">
                <a:solidFill>
                  <a:srgbClr val="000000"/>
                </a:solidFill>
              </a:rPr>
              <a:pPr>
                <a:defRPr/>
              </a:pPr>
              <a:t>‹#›</a:t>
            </a:fld>
            <a:endParaRPr lang="en-ZA">
              <a:solidFill>
                <a:srgbClr val="000000"/>
              </a:solidFill>
            </a:endParaRPr>
          </a:p>
        </p:txBody>
      </p:sp>
    </p:spTree>
    <p:extLst>
      <p:ext uri="{BB962C8B-B14F-4D97-AF65-F5344CB8AC3E}">
        <p14:creationId xmlns:p14="http://schemas.microsoft.com/office/powerpoint/2010/main" val="1451675525"/>
      </p:ext>
    </p:extLst>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 id="2147483987" r:id="rId12"/>
    <p:sldLayoutId id="2147483988" r:id="rId13"/>
  </p:sldLayoutIdLst>
  <p:hf hdr="0" ftr="0" dt="0"/>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 Id="rId5" Type="http://schemas.openxmlformats.org/officeDocument/2006/relationships/image" Target="../media/image8.emf"/><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552" y="764704"/>
            <a:ext cx="7772400" cy="1512169"/>
          </a:xfrm>
          <a:noFill/>
        </p:spPr>
        <p:txBody>
          <a:bodyPr/>
          <a:lstStyle/>
          <a:p>
            <a:pPr eaLnBrk="1" hangingPunct="1"/>
            <a:r>
              <a:rPr lang="en-US" sz="3600" b="1" dirty="0" smtClean="0">
                <a:latin typeface="Trebuchet MS" pitchFamily="34" charset="0"/>
              </a:rPr>
              <a:t>Progress on the 2016 Summit Resolutions</a:t>
            </a:r>
            <a:br>
              <a:rPr lang="en-US" sz="3600" b="1" dirty="0" smtClean="0">
                <a:latin typeface="Trebuchet MS" pitchFamily="34" charset="0"/>
              </a:rPr>
            </a:br>
            <a:r>
              <a:rPr lang="en-US" sz="3600" b="1" dirty="0">
                <a:latin typeface="Trebuchet MS" pitchFamily="34" charset="0"/>
              </a:rPr>
              <a:t/>
            </a:r>
            <a:br>
              <a:rPr lang="en-US" sz="3600" b="1" dirty="0">
                <a:latin typeface="Trebuchet MS" pitchFamily="34" charset="0"/>
              </a:rPr>
            </a:br>
            <a:endParaRPr lang="en-US" sz="2400" b="1" dirty="0" smtClean="0">
              <a:latin typeface="Trebuchet MS" pitchFamily="34" charset="0"/>
            </a:endParaRPr>
          </a:p>
        </p:txBody>
      </p:sp>
      <p:sp>
        <p:nvSpPr>
          <p:cNvPr id="2051" name="Line 3"/>
          <p:cNvSpPr>
            <a:spLocks noChangeShapeType="1"/>
          </p:cNvSpPr>
          <p:nvPr/>
        </p:nvSpPr>
        <p:spPr bwMode="auto">
          <a:xfrm>
            <a:off x="457199" y="188640"/>
            <a:ext cx="8229600"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ZA"/>
          </a:p>
        </p:txBody>
      </p:sp>
      <p:sp>
        <p:nvSpPr>
          <p:cNvPr id="2052" name="Line 4"/>
          <p:cNvSpPr>
            <a:spLocks noChangeShapeType="1"/>
          </p:cNvSpPr>
          <p:nvPr/>
        </p:nvSpPr>
        <p:spPr bwMode="auto">
          <a:xfrm>
            <a:off x="310952" y="2276873"/>
            <a:ext cx="8229600" cy="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ZA"/>
          </a:p>
        </p:txBody>
      </p:sp>
      <p:pic>
        <p:nvPicPr>
          <p:cNvPr id="2054" name="Picture 6" descr="EPWP letterhead temp-1_2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6605" y="2708920"/>
            <a:ext cx="7570787"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555706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10</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939" y="6085898"/>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228184" y="6085898"/>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graphicFrame>
        <p:nvGraphicFramePr>
          <p:cNvPr id="3" name="Table 2"/>
          <p:cNvGraphicFramePr>
            <a:graphicFrameLocks noGrp="1"/>
          </p:cNvGraphicFramePr>
          <p:nvPr>
            <p:extLst>
              <p:ext uri="{D42A27DB-BD31-4B8C-83A1-F6EECF244321}">
                <p14:modId xmlns:p14="http://schemas.microsoft.com/office/powerpoint/2010/main" val="1411287080"/>
              </p:ext>
            </p:extLst>
          </p:nvPr>
        </p:nvGraphicFramePr>
        <p:xfrm>
          <a:off x="107504" y="611104"/>
          <a:ext cx="8856984" cy="1944815"/>
        </p:xfrm>
        <a:graphic>
          <a:graphicData uri="http://schemas.openxmlformats.org/drawingml/2006/table">
            <a:tbl>
              <a:tblPr firstRow="1" firstCol="1" bandRow="1"/>
              <a:tblGrid>
                <a:gridCol w="8856984"/>
              </a:tblGrid>
              <a:tr h="1661248">
                <a:tc>
                  <a:txBody>
                    <a:bodyPr/>
                    <a:lstStyle/>
                    <a:p>
                      <a:pPr algn="ctr">
                        <a:lnSpc>
                          <a:spcPct val="115000"/>
                        </a:lnSpc>
                      </a:pPr>
                      <a:r>
                        <a:rPr lang="en-ZA" sz="1600" b="1" u="sng" kern="1200" dirty="0" smtClean="0">
                          <a:solidFill>
                            <a:srgbClr val="000000"/>
                          </a:solidFill>
                          <a:effectLst/>
                          <a:latin typeface="Arial" panose="020B0604020202020204" pitchFamily="34" charset="0"/>
                          <a:ea typeface="Times New Roman" panose="02020603050405020304" pitchFamily="18" charset="0"/>
                        </a:rPr>
                        <a:t>RESOLUTION 7:</a:t>
                      </a:r>
                      <a:r>
                        <a:rPr lang="en-ZA" sz="1600" b="1" kern="1200" dirty="0" smtClean="0">
                          <a:solidFill>
                            <a:srgbClr val="000000"/>
                          </a:solidFill>
                          <a:effectLst/>
                          <a:latin typeface="Arial" panose="020B0604020202020204" pitchFamily="34" charset="0"/>
                          <a:ea typeface="Times New Roman" panose="02020603050405020304" pitchFamily="18" charset="0"/>
                        </a:rPr>
                        <a:t> </a:t>
                      </a:r>
                    </a:p>
                    <a:p>
                      <a:pPr algn="just">
                        <a:lnSpc>
                          <a:spcPct val="115000"/>
                        </a:lnSpc>
                      </a:pPr>
                      <a:endParaRPr lang="en-ZA" sz="1600" b="1" kern="1200" dirty="0" smtClean="0">
                        <a:solidFill>
                          <a:srgbClr val="000000"/>
                        </a:solidFill>
                        <a:effectLst/>
                        <a:latin typeface="Arial" panose="020B0604020202020204" pitchFamily="34" charset="0"/>
                        <a:ea typeface="Times New Roman" panose="02020603050405020304" pitchFamily="18" charset="0"/>
                      </a:endParaRPr>
                    </a:p>
                    <a:p>
                      <a:pPr algn="just">
                        <a:lnSpc>
                          <a:spcPct val="115000"/>
                        </a:lnSpc>
                      </a:pPr>
                      <a:r>
                        <a:rPr lang="en-ZA" sz="1600" b="1" kern="1200" dirty="0" smtClean="0">
                          <a:solidFill>
                            <a:srgbClr val="000000"/>
                          </a:solidFill>
                          <a:effectLst/>
                          <a:latin typeface="Arial" panose="020B0604020202020204" pitchFamily="34" charset="0"/>
                          <a:ea typeface="Times New Roman" panose="02020603050405020304" pitchFamily="18" charset="0"/>
                        </a:rPr>
                        <a:t>The </a:t>
                      </a:r>
                      <a:r>
                        <a:rPr lang="en-ZA" sz="1600" b="1" kern="1200" dirty="0">
                          <a:solidFill>
                            <a:srgbClr val="000000"/>
                          </a:solidFill>
                          <a:effectLst/>
                          <a:latin typeface="Arial" panose="020B0604020202020204" pitchFamily="34" charset="0"/>
                          <a:ea typeface="Times New Roman" panose="02020603050405020304" pitchFamily="18" charset="0"/>
                        </a:rPr>
                        <a:t>Summit resolves that municipalities should continue to prioritise EPWP in their Integrated Development Plans (IDPs). Public bodies need to ensure that they compile to the requirements of the different grants to optimise the creation of work opportunities that contribute towards the EPWP. Public bodies should also optimise their non-grant funding towards EPWP.</a:t>
                      </a:r>
                      <a:endParaRPr lang="en-ZA" sz="1600" dirty="0">
                        <a:effectLst/>
                        <a:latin typeface="Calibri" panose="020F0502020204030204" pitchFamily="34" charset="0"/>
                        <a:ea typeface="Times New Roman" panose="02020603050405020304" pitchFamily="18" charset="0"/>
                      </a:endParaRPr>
                    </a:p>
                  </a:txBody>
                  <a:tcPr marL="36129" marR="361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sp>
        <p:nvSpPr>
          <p:cNvPr id="2" name="Rectangle 1"/>
          <p:cNvSpPr/>
          <p:nvPr/>
        </p:nvSpPr>
        <p:spPr>
          <a:xfrm>
            <a:off x="-6069" y="2714228"/>
            <a:ext cx="8856984" cy="1754326"/>
          </a:xfrm>
          <a:prstGeom prst="rect">
            <a:avLst/>
          </a:prstGeom>
        </p:spPr>
        <p:txBody>
          <a:bodyPr wrap="square">
            <a:spAutoFit/>
          </a:bodyPr>
          <a:lstStyle/>
          <a:p>
            <a:pPr marL="342900" indent="-342900" algn="just">
              <a:buClr>
                <a:srgbClr val="FFC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The Auditor General reports on the EPWP states that not all public bodies report EPWP projects implemented. </a:t>
            </a:r>
          </a:p>
          <a:p>
            <a:pPr algn="just">
              <a:buClr>
                <a:srgbClr val="FFC000"/>
              </a:buClr>
            </a:pPr>
            <a:endParaRPr lang="en-ZA" sz="1800" dirty="0" smtClean="0">
              <a:latin typeface="Arial" panose="020B0604020202020204" pitchFamily="34" charset="0"/>
              <a:cs typeface="Arial" panose="020B0604020202020204" pitchFamily="34" charset="0"/>
            </a:endParaRPr>
          </a:p>
          <a:p>
            <a:pPr marL="342900" indent="-342900" algn="just">
              <a:buClr>
                <a:srgbClr val="FFC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There has been poor progress on utilising own funds for EPWP. Provincial departments and municipalities continue to rely on the EPWP Grants.</a:t>
            </a:r>
          </a:p>
          <a:p>
            <a:pPr marL="342900" indent="-342900" algn="just">
              <a:buClr>
                <a:srgbClr val="FFC000"/>
              </a:buClr>
              <a:buFont typeface="Wingdings" panose="05000000000000000000" pitchFamily="2" charset="2"/>
              <a:buChar char="q"/>
            </a:pPr>
            <a:endParaRPr lang="en-ZA"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6676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11</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939" y="6085898"/>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228184" y="6085898"/>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graphicFrame>
        <p:nvGraphicFramePr>
          <p:cNvPr id="2" name="Table 1"/>
          <p:cNvGraphicFramePr>
            <a:graphicFrameLocks noGrp="1"/>
          </p:cNvGraphicFramePr>
          <p:nvPr>
            <p:extLst>
              <p:ext uri="{D42A27DB-BD31-4B8C-83A1-F6EECF244321}">
                <p14:modId xmlns:p14="http://schemas.microsoft.com/office/powerpoint/2010/main" val="589294045"/>
              </p:ext>
            </p:extLst>
          </p:nvPr>
        </p:nvGraphicFramePr>
        <p:xfrm>
          <a:off x="107504" y="692696"/>
          <a:ext cx="8712968" cy="1584176"/>
        </p:xfrm>
        <a:graphic>
          <a:graphicData uri="http://schemas.openxmlformats.org/drawingml/2006/table">
            <a:tbl>
              <a:tblPr firstRow="1" firstCol="1" bandRow="1"/>
              <a:tblGrid>
                <a:gridCol w="8712968"/>
              </a:tblGrid>
              <a:tr h="1584176">
                <a:tc>
                  <a:txBody>
                    <a:bodyPr/>
                    <a:lstStyle/>
                    <a:p>
                      <a:pPr marL="0" indent="0" algn="ctr">
                        <a:lnSpc>
                          <a:spcPct val="115000"/>
                        </a:lnSpc>
                        <a:buFont typeface="Wingdings" panose="05000000000000000000" pitchFamily="2" charset="2"/>
                        <a:buNone/>
                      </a:pPr>
                      <a:r>
                        <a:rPr lang="en-ZA" sz="1800" b="1" u="sng" kern="1200" dirty="0" smtClean="0">
                          <a:solidFill>
                            <a:srgbClr val="000000"/>
                          </a:solidFill>
                          <a:effectLst/>
                          <a:latin typeface="Arial" panose="020B0604020202020204" pitchFamily="34" charset="0"/>
                          <a:ea typeface="Times New Roman" panose="02020603050405020304" pitchFamily="18" charset="0"/>
                        </a:rPr>
                        <a:t>RESOLUTION 8: </a:t>
                      </a:r>
                    </a:p>
                    <a:p>
                      <a:pPr marL="285750" indent="-285750" algn="just">
                        <a:lnSpc>
                          <a:spcPct val="115000"/>
                        </a:lnSpc>
                        <a:buFont typeface="Wingdings" panose="05000000000000000000" pitchFamily="2" charset="2"/>
                        <a:buChar char="q"/>
                      </a:pPr>
                      <a:endParaRPr lang="en-ZA" sz="1800" b="1" kern="1200" dirty="0" smtClean="0">
                        <a:solidFill>
                          <a:srgbClr val="000000"/>
                        </a:solidFill>
                        <a:effectLst/>
                        <a:latin typeface="Arial" panose="020B0604020202020204" pitchFamily="34" charset="0"/>
                        <a:ea typeface="Times New Roman" panose="02020603050405020304" pitchFamily="18" charset="0"/>
                      </a:endParaRPr>
                    </a:p>
                    <a:p>
                      <a:pPr marL="0" indent="0" algn="just">
                        <a:lnSpc>
                          <a:spcPct val="115000"/>
                        </a:lnSpc>
                        <a:buFont typeface="Wingdings" panose="05000000000000000000" pitchFamily="2" charset="2"/>
                        <a:buNone/>
                      </a:pPr>
                      <a:r>
                        <a:rPr lang="en-ZA" sz="1800" b="1" kern="1200" dirty="0" smtClean="0">
                          <a:solidFill>
                            <a:srgbClr val="000000"/>
                          </a:solidFill>
                          <a:effectLst/>
                          <a:latin typeface="Arial" panose="020B0604020202020204" pitchFamily="34" charset="0"/>
                          <a:ea typeface="Times New Roman" panose="02020603050405020304" pitchFamily="18" charset="0"/>
                        </a:rPr>
                        <a:t>The </a:t>
                      </a:r>
                      <a:r>
                        <a:rPr lang="en-ZA" sz="1800" b="1" kern="1200" dirty="0">
                          <a:solidFill>
                            <a:srgbClr val="000000"/>
                          </a:solidFill>
                          <a:effectLst/>
                          <a:latin typeface="Arial" panose="020B0604020202020204" pitchFamily="34" charset="0"/>
                          <a:ea typeface="Times New Roman" panose="02020603050405020304" pitchFamily="18" charset="0"/>
                        </a:rPr>
                        <a:t>Summit resolves that a national EPWP policy will be </a:t>
                      </a:r>
                      <a:r>
                        <a:rPr lang="en-ZA" sz="1800" b="1" kern="1200" dirty="0" smtClean="0">
                          <a:solidFill>
                            <a:srgbClr val="000000"/>
                          </a:solidFill>
                          <a:effectLst/>
                          <a:latin typeface="Arial" panose="020B0604020202020204" pitchFamily="34" charset="0"/>
                          <a:ea typeface="Times New Roman" panose="02020603050405020304" pitchFamily="18" charset="0"/>
                        </a:rPr>
                        <a:t>developed by 30 June 2018.</a:t>
                      </a:r>
                      <a:endParaRPr lang="en-ZA" sz="1800" dirty="0">
                        <a:effectLst/>
                        <a:latin typeface="Calibri" panose="020F0502020204030204" pitchFamily="34" charset="0"/>
                        <a:ea typeface="Times New Roman" panose="02020603050405020304" pitchFamily="18" charset="0"/>
                      </a:endParaRPr>
                    </a:p>
                  </a:txBody>
                  <a:tcPr marL="60459" marR="60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sp>
        <p:nvSpPr>
          <p:cNvPr id="3" name="Rectangle 2"/>
          <p:cNvSpPr/>
          <p:nvPr/>
        </p:nvSpPr>
        <p:spPr>
          <a:xfrm>
            <a:off x="107504" y="2380062"/>
            <a:ext cx="8676456" cy="2943306"/>
          </a:xfrm>
          <a:prstGeom prst="rect">
            <a:avLst/>
          </a:prstGeom>
        </p:spPr>
        <p:txBody>
          <a:bodyPr wrap="square">
            <a:spAutoFit/>
          </a:bodyPr>
          <a:lstStyle/>
          <a:p>
            <a:pPr algn="l">
              <a:lnSpc>
                <a:spcPct val="107000"/>
              </a:lnSpc>
              <a:spcAft>
                <a:spcPts val="800"/>
              </a:spcAft>
              <a:buClr>
                <a:srgbClr val="FFC000"/>
              </a:buClr>
            </a:pPr>
            <a:r>
              <a:rPr lang="en-ZA" sz="1800" b="1" dirty="0" smtClean="0">
                <a:latin typeface="Arial" panose="020B0604020202020204" pitchFamily="34" charset="0"/>
                <a:ea typeface="Calibri" panose="020F0502020204030204" pitchFamily="34" charset="0"/>
                <a:cs typeface="Arial" panose="020B0604020202020204" pitchFamily="34" charset="0"/>
              </a:rPr>
              <a:t>The process of developing an EPWP policy has been delayed. A two phased approach to developing the policy is being undertaken: </a:t>
            </a:r>
            <a:endParaRPr lang="en-ZA" sz="1800" b="1" dirty="0">
              <a:latin typeface="Arial" panose="020B0604020202020204" pitchFamily="34" charset="0"/>
              <a:ea typeface="Calibri" panose="020F0502020204030204" pitchFamily="34" charset="0"/>
              <a:cs typeface="Arial" panose="020B0604020202020204" pitchFamily="34" charset="0"/>
            </a:endParaRPr>
          </a:p>
          <a:p>
            <a:pPr marL="800100" lvl="1" indent="-342900" algn="just">
              <a:lnSpc>
                <a:spcPct val="107000"/>
              </a:lnSpc>
              <a:spcAft>
                <a:spcPts val="800"/>
              </a:spcAft>
              <a:buClr>
                <a:srgbClr val="FFC000"/>
              </a:buClr>
              <a:buFont typeface="Wingdings" panose="05000000000000000000" pitchFamily="2" charset="2"/>
              <a:buChar char="q"/>
            </a:pPr>
            <a:r>
              <a:rPr lang="en-ZA" sz="1800" b="1" dirty="0">
                <a:latin typeface="Arial" panose="020B0604020202020204" pitchFamily="34" charset="0"/>
                <a:ea typeface="Calibri" panose="020F0502020204030204" pitchFamily="34" charset="0"/>
                <a:cs typeface="Arial" panose="020B0604020202020204" pitchFamily="34" charset="0"/>
              </a:rPr>
              <a:t>Phase 1:</a:t>
            </a:r>
            <a:r>
              <a:rPr lang="en-ZA" sz="1800" dirty="0">
                <a:latin typeface="Arial" panose="020B0604020202020204" pitchFamily="34" charset="0"/>
                <a:ea typeface="Calibri" panose="020F0502020204030204" pitchFamily="34" charset="0"/>
                <a:cs typeface="Arial" panose="020B0604020202020204" pitchFamily="34" charset="0"/>
              </a:rPr>
              <a:t> Desktop method - collate the existing documentation on EPWP and body of knowledge from phase 1 to phase 3 to develop a policy of EPWP in its current form. </a:t>
            </a:r>
            <a:r>
              <a:rPr lang="en-ZA" sz="1800" dirty="0" smtClean="0">
                <a:latin typeface="Arial" panose="020B0604020202020204" pitchFamily="34" charset="0"/>
                <a:ea typeface="Calibri" panose="020F0502020204030204" pitchFamily="34" charset="0"/>
                <a:cs typeface="Arial" panose="020B0604020202020204" pitchFamily="34" charset="0"/>
              </a:rPr>
              <a:t>Phase 1: Completed in September 2018.</a:t>
            </a:r>
            <a:endParaRPr lang="en-ZA" sz="1800" dirty="0">
              <a:latin typeface="Arial" panose="020B0604020202020204" pitchFamily="34" charset="0"/>
              <a:ea typeface="Calibri" panose="020F0502020204030204" pitchFamily="34" charset="0"/>
              <a:cs typeface="Arial" panose="020B0604020202020204" pitchFamily="34" charset="0"/>
            </a:endParaRPr>
          </a:p>
          <a:p>
            <a:pPr marL="800100" lvl="1" indent="-342900" algn="just">
              <a:lnSpc>
                <a:spcPct val="107000"/>
              </a:lnSpc>
              <a:spcAft>
                <a:spcPts val="800"/>
              </a:spcAft>
              <a:buClr>
                <a:srgbClr val="FFC000"/>
              </a:buClr>
              <a:buFont typeface="Wingdings" panose="05000000000000000000" pitchFamily="2" charset="2"/>
              <a:buChar char="q"/>
            </a:pPr>
            <a:r>
              <a:rPr lang="en-ZA" sz="1800" b="1" dirty="0">
                <a:latin typeface="Arial" panose="020B0604020202020204" pitchFamily="34" charset="0"/>
                <a:ea typeface="Calibri" panose="020F0502020204030204" pitchFamily="34" charset="0"/>
                <a:cs typeface="Arial" panose="020B0604020202020204" pitchFamily="34" charset="0"/>
              </a:rPr>
              <a:t>Phase 2:</a:t>
            </a:r>
            <a:r>
              <a:rPr lang="en-ZA" sz="1800" dirty="0">
                <a:latin typeface="Arial" panose="020B0604020202020204" pitchFamily="34" charset="0"/>
                <a:ea typeface="Calibri" panose="020F0502020204030204" pitchFamily="34" charset="0"/>
                <a:cs typeface="Arial" panose="020B0604020202020204" pitchFamily="34" charset="0"/>
              </a:rPr>
              <a:t> Review the policy developed in phase 1 above and </a:t>
            </a:r>
            <a:r>
              <a:rPr lang="en-ZA" sz="1800" dirty="0" smtClean="0">
                <a:latin typeface="Arial" panose="020B0604020202020204" pitchFamily="34" charset="0"/>
                <a:ea typeface="Calibri" panose="020F0502020204030204" pitchFamily="34" charset="0"/>
                <a:cs typeface="Arial" panose="020B0604020202020204" pitchFamily="34" charset="0"/>
              </a:rPr>
              <a:t>widely </a:t>
            </a:r>
            <a:r>
              <a:rPr lang="en-ZA" sz="1800" dirty="0">
                <a:latin typeface="Arial" panose="020B0604020202020204" pitchFamily="34" charset="0"/>
                <a:ea typeface="Calibri" panose="020F0502020204030204" pitchFamily="34" charset="0"/>
                <a:cs typeface="Arial" panose="020B0604020202020204" pitchFamily="34" charset="0"/>
              </a:rPr>
              <a:t>consult key stakeholders on the </a:t>
            </a:r>
            <a:r>
              <a:rPr lang="en-ZA" sz="1800" dirty="0" smtClean="0">
                <a:latin typeface="Arial" panose="020B0604020202020204" pitchFamily="34" charset="0"/>
                <a:ea typeface="Calibri" panose="020F0502020204030204" pitchFamily="34" charset="0"/>
                <a:cs typeface="Arial" panose="020B0604020202020204" pitchFamily="34" charset="0"/>
              </a:rPr>
              <a:t>futuristic </a:t>
            </a:r>
            <a:r>
              <a:rPr lang="en-ZA" sz="1800" dirty="0">
                <a:latin typeface="Arial" panose="020B0604020202020204" pitchFamily="34" charset="0"/>
                <a:ea typeface="Calibri" panose="020F0502020204030204" pitchFamily="34" charset="0"/>
                <a:cs typeface="Arial" panose="020B0604020202020204" pitchFamily="34" charset="0"/>
              </a:rPr>
              <a:t>EPWP </a:t>
            </a:r>
            <a:r>
              <a:rPr lang="en-ZA" sz="1800" dirty="0" smtClean="0">
                <a:latin typeface="Arial" panose="020B0604020202020204" pitchFamily="34" charset="0"/>
                <a:ea typeface="Calibri" panose="020F0502020204030204" pitchFamily="34" charset="0"/>
                <a:cs typeface="Arial" panose="020B0604020202020204" pitchFamily="34" charset="0"/>
              </a:rPr>
              <a:t>Policy. Phase 2 process started end of October 2018 and will be completed by October 2019 (estimated date). </a:t>
            </a:r>
            <a:endParaRPr lang="en-ZA"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60926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12</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939" y="6085898"/>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228184" y="6085898"/>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graphicFrame>
        <p:nvGraphicFramePr>
          <p:cNvPr id="3" name="Table 2"/>
          <p:cNvGraphicFramePr>
            <a:graphicFrameLocks noGrp="1"/>
          </p:cNvGraphicFramePr>
          <p:nvPr>
            <p:extLst>
              <p:ext uri="{D42A27DB-BD31-4B8C-83A1-F6EECF244321}">
                <p14:modId xmlns:p14="http://schemas.microsoft.com/office/powerpoint/2010/main" val="2388323597"/>
              </p:ext>
            </p:extLst>
          </p:nvPr>
        </p:nvGraphicFramePr>
        <p:xfrm>
          <a:off x="117847" y="566604"/>
          <a:ext cx="8784977" cy="1656334"/>
        </p:xfrm>
        <a:graphic>
          <a:graphicData uri="http://schemas.openxmlformats.org/drawingml/2006/table">
            <a:tbl>
              <a:tblPr firstRow="1" firstCol="1" bandRow="1"/>
              <a:tblGrid>
                <a:gridCol w="8784977"/>
              </a:tblGrid>
              <a:tr h="1468005">
                <a:tc>
                  <a:txBody>
                    <a:bodyPr/>
                    <a:lstStyle/>
                    <a:p>
                      <a:pPr algn="ctr">
                        <a:lnSpc>
                          <a:spcPct val="115000"/>
                        </a:lnSpc>
                      </a:pPr>
                      <a:r>
                        <a:rPr lang="en-ZA" sz="1800" b="1" u="sng" kern="1200" dirty="0" smtClean="0">
                          <a:solidFill>
                            <a:srgbClr val="000000"/>
                          </a:solidFill>
                          <a:effectLst/>
                          <a:latin typeface="Arial" panose="020B0604020202020204" pitchFamily="34" charset="0"/>
                          <a:ea typeface="Times New Roman" panose="02020603050405020304" pitchFamily="18" charset="0"/>
                        </a:rPr>
                        <a:t>RESOLUTION 9 </a:t>
                      </a:r>
                    </a:p>
                    <a:p>
                      <a:pPr algn="just">
                        <a:lnSpc>
                          <a:spcPct val="115000"/>
                        </a:lnSpc>
                      </a:pPr>
                      <a:r>
                        <a:rPr lang="en-ZA" sz="1550" b="1" kern="1200" dirty="0" smtClean="0">
                          <a:solidFill>
                            <a:srgbClr val="000000"/>
                          </a:solidFill>
                          <a:effectLst/>
                          <a:latin typeface="Arial" panose="020B0604020202020204" pitchFamily="34" charset="0"/>
                          <a:ea typeface="Times New Roman" panose="02020603050405020304" pitchFamily="18" charset="0"/>
                        </a:rPr>
                        <a:t>The </a:t>
                      </a:r>
                      <a:r>
                        <a:rPr lang="en-ZA" sz="1550" b="1" kern="1200" dirty="0">
                          <a:solidFill>
                            <a:srgbClr val="000000"/>
                          </a:solidFill>
                          <a:effectLst/>
                          <a:latin typeface="Arial" panose="020B0604020202020204" pitchFamily="34" charset="0"/>
                          <a:ea typeface="Times New Roman" panose="02020603050405020304" pitchFamily="18" charset="0"/>
                        </a:rPr>
                        <a:t>Summit resolves that public bodies should set aside part of their budgets to fund the training of participants on their projects. NDPW and all lead sector departments will continue to liaise with relevant stakeholders to source additional funding for training and ensure that quality training is provided to EPWP participants, in-line with EPWP sector training strategies.  </a:t>
                      </a:r>
                      <a:endParaRPr lang="en-ZA" sz="1550" dirty="0">
                        <a:effectLst/>
                        <a:latin typeface="Calibri" panose="020F0502020204030204" pitchFamily="34" charset="0"/>
                        <a:ea typeface="Times New Roman" panose="02020603050405020304" pitchFamily="18" charset="0"/>
                      </a:endParaRPr>
                    </a:p>
                  </a:txBody>
                  <a:tcPr marL="60459" marR="60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sp>
        <p:nvSpPr>
          <p:cNvPr id="11" name="Rectangle 10"/>
          <p:cNvSpPr/>
          <p:nvPr/>
        </p:nvSpPr>
        <p:spPr>
          <a:xfrm>
            <a:off x="477888" y="5322635"/>
            <a:ext cx="8064896" cy="888705"/>
          </a:xfrm>
          <a:prstGeom prst="rect">
            <a:avLst/>
          </a:prstGeom>
        </p:spPr>
        <p:txBody>
          <a:bodyPr wrap="square">
            <a:spAutoFit/>
          </a:bodyPr>
          <a:lstStyle/>
          <a:p>
            <a:pPr algn="just">
              <a:lnSpc>
                <a:spcPct val="115000"/>
              </a:lnSpc>
            </a:pPr>
            <a:r>
              <a:rPr lang="en-ZA" sz="1500" b="1" dirty="0" smtClean="0">
                <a:solidFill>
                  <a:srgbClr val="000000"/>
                </a:solidFill>
                <a:latin typeface="Arial" panose="020B0604020202020204" pitchFamily="34" charset="0"/>
                <a:ea typeface="Times New Roman" panose="02020603050405020304" pitchFamily="18" charset="0"/>
              </a:rPr>
              <a:t>Source: EPWPRS</a:t>
            </a:r>
            <a:r>
              <a:rPr lang="en-ZA" sz="15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Table 8 (Data Capture reports: 2016-2018). Public bodies are generally not using much of their own funding for training, with the exception of the Department of  Environment Affairs and Department of Tourism.</a:t>
            </a:r>
            <a:endParaRPr lang="en-ZA" sz="1500" dirty="0" smtClean="0">
              <a:latin typeface="Arial" panose="020B0604020202020204" pitchFamily="34" charset="0"/>
              <a:ea typeface="Times New Roman" panose="02020603050405020304" pitchFamily="18" charset="0"/>
              <a:cs typeface="Arial" panose="020B0604020202020204" pitchFamily="34" charset="0"/>
            </a:endParaRPr>
          </a:p>
        </p:txBody>
      </p:sp>
      <p:pic>
        <p:nvPicPr>
          <p:cNvPr id="6" name="Picture 5"/>
          <p:cNvPicPr>
            <a:picLocks noChangeAspect="1"/>
          </p:cNvPicPr>
          <p:nvPr/>
        </p:nvPicPr>
        <p:blipFill>
          <a:blip r:embed="rId4"/>
          <a:stretch>
            <a:fillRect/>
          </a:stretch>
        </p:blipFill>
        <p:spPr>
          <a:xfrm>
            <a:off x="251520" y="2311905"/>
            <a:ext cx="3895215" cy="3067420"/>
          </a:xfrm>
          <a:prstGeom prst="rect">
            <a:avLst/>
          </a:prstGeom>
        </p:spPr>
      </p:pic>
      <p:pic>
        <p:nvPicPr>
          <p:cNvPr id="7" name="Picture 6"/>
          <p:cNvPicPr>
            <a:picLocks noChangeAspect="1"/>
          </p:cNvPicPr>
          <p:nvPr/>
        </p:nvPicPr>
        <p:blipFill>
          <a:blip r:embed="rId5"/>
          <a:stretch>
            <a:fillRect/>
          </a:stretch>
        </p:blipFill>
        <p:spPr>
          <a:xfrm>
            <a:off x="4815093" y="2576224"/>
            <a:ext cx="3643107" cy="1841500"/>
          </a:xfrm>
          <a:prstGeom prst="rect">
            <a:avLst/>
          </a:prstGeom>
        </p:spPr>
      </p:pic>
    </p:spTree>
    <p:extLst>
      <p:ext uri="{BB962C8B-B14F-4D97-AF65-F5344CB8AC3E}">
        <p14:creationId xmlns:p14="http://schemas.microsoft.com/office/powerpoint/2010/main" val="1119547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13</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939" y="6085898"/>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228184" y="6085898"/>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sp>
        <p:nvSpPr>
          <p:cNvPr id="2" name="Rectangle 1"/>
          <p:cNvSpPr/>
          <p:nvPr/>
        </p:nvSpPr>
        <p:spPr>
          <a:xfrm>
            <a:off x="231191" y="2492110"/>
            <a:ext cx="8352928" cy="3914918"/>
          </a:xfrm>
          <a:prstGeom prst="rect">
            <a:avLst/>
          </a:prstGeom>
        </p:spPr>
        <p:txBody>
          <a:bodyPr wrap="square">
            <a:spAutoFit/>
          </a:bodyPr>
          <a:lstStyle/>
          <a:p>
            <a:pPr algn="just">
              <a:lnSpc>
                <a:spcPct val="115000"/>
              </a:lnSpc>
            </a:pPr>
            <a:r>
              <a:rPr lang="en-ZA" sz="1800" dirty="0" smtClean="0">
                <a:solidFill>
                  <a:srgbClr val="000000"/>
                </a:solidFill>
                <a:latin typeface="Arial" panose="020B0604020202020204" pitchFamily="34" charset="0"/>
                <a:ea typeface="Times New Roman" panose="02020603050405020304" pitchFamily="18" charset="0"/>
              </a:rPr>
              <a:t>In EPWP Phase 3, DPW liaised with stakeholders to secure training funds</a:t>
            </a:r>
            <a:r>
              <a:rPr lang="en-ZA" sz="1800" b="1" dirty="0">
                <a:solidFill>
                  <a:srgbClr val="000000"/>
                </a:solidFill>
                <a:latin typeface="Arial" panose="020B0604020202020204" pitchFamily="34" charset="0"/>
                <a:ea typeface="Times New Roman" panose="02020603050405020304" pitchFamily="18" charset="0"/>
              </a:rPr>
              <a:t>.</a:t>
            </a:r>
            <a:endParaRPr lang="en-ZA" sz="1800" b="1" dirty="0" smtClean="0">
              <a:solidFill>
                <a:srgbClr val="000000"/>
              </a:solidFill>
              <a:latin typeface="Arial" panose="020B0604020202020204" pitchFamily="34" charset="0"/>
              <a:ea typeface="Times New Roman" panose="02020603050405020304" pitchFamily="18" charset="0"/>
            </a:endParaRPr>
          </a:p>
          <a:p>
            <a:pPr algn="just">
              <a:lnSpc>
                <a:spcPct val="115000"/>
              </a:lnSpc>
            </a:pPr>
            <a:r>
              <a:rPr lang="en-ZA" sz="1800" b="1" dirty="0" smtClean="0">
                <a:solidFill>
                  <a:srgbClr val="000000"/>
                </a:solidFill>
                <a:latin typeface="Arial" panose="020B0604020202020204" pitchFamily="34" charset="0"/>
                <a:ea typeface="Times New Roman" panose="02020603050405020304" pitchFamily="18" charset="0"/>
              </a:rPr>
              <a:t>Department of Higher Education and Training has funded the training of:</a:t>
            </a:r>
          </a:p>
          <a:p>
            <a:pPr marL="342900" lvl="0" indent="-342900" algn="just">
              <a:lnSpc>
                <a:spcPct val="115000"/>
              </a:lnSpc>
              <a:buClr>
                <a:srgbClr val="FFC000"/>
              </a:buClr>
              <a:buFont typeface="Wingdings" panose="05000000000000000000" pitchFamily="2" charset="2"/>
              <a:buChar char="q"/>
            </a:pP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172 artisans</a:t>
            </a:r>
          </a:p>
          <a:p>
            <a:pPr marL="342900" lvl="0" indent="-342900" algn="just">
              <a:lnSpc>
                <a:spcPct val="115000"/>
              </a:lnSpc>
              <a:buClr>
                <a:srgbClr val="FFC000"/>
              </a:buClr>
              <a:buFont typeface="Wingdings" panose="05000000000000000000" pitchFamily="2" charset="2"/>
              <a:buChar char="q"/>
            </a:pP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250 learnerships</a:t>
            </a:r>
          </a:p>
          <a:p>
            <a:pPr marL="342900" lvl="0" indent="-342900" algn="just">
              <a:lnSpc>
                <a:spcPct val="115000"/>
              </a:lnSpc>
              <a:buClr>
                <a:srgbClr val="FFC000"/>
              </a:buClr>
              <a:buFont typeface="Wingdings" panose="05000000000000000000" pitchFamily="2" charset="2"/>
              <a:buChar char="q"/>
            </a:pP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15210 skills programmes</a:t>
            </a:r>
          </a:p>
          <a:p>
            <a:pPr marL="342900" lvl="0" indent="-342900" algn="just">
              <a:lnSpc>
                <a:spcPct val="115000"/>
              </a:lnSpc>
              <a:buClr>
                <a:srgbClr val="FFC000"/>
              </a:buClr>
              <a:buFont typeface="Wingdings" panose="05000000000000000000" pitchFamily="2" charset="2"/>
              <a:buChar char="q"/>
            </a:pPr>
            <a:endParaRPr lang="en-ZA" sz="18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lvl="0" algn="just">
              <a:lnSpc>
                <a:spcPct val="115000"/>
              </a:lnSpc>
              <a:buClr>
                <a:srgbClr val="FFC000"/>
              </a:buClr>
            </a:pPr>
            <a:r>
              <a:rPr lang="en-ZA" sz="18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Local Government SETA has funded:</a:t>
            </a:r>
          </a:p>
          <a:p>
            <a:pPr marL="342900" lvl="0" indent="-342900" algn="just">
              <a:lnSpc>
                <a:spcPct val="115000"/>
              </a:lnSpc>
              <a:buClr>
                <a:srgbClr val="FFC000"/>
              </a:buClr>
              <a:buFont typeface="Wingdings" panose="05000000000000000000" pitchFamily="2" charset="2"/>
              <a:buChar char="q"/>
            </a:pP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795 skills programmes</a:t>
            </a:r>
          </a:p>
          <a:p>
            <a:pPr lvl="0" algn="just">
              <a:lnSpc>
                <a:spcPct val="115000"/>
              </a:lnSpc>
              <a:buClr>
                <a:srgbClr val="FFC000"/>
              </a:buClr>
            </a:pPr>
            <a:endParaRPr lang="en-ZA" sz="18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lvl="0" algn="just">
              <a:lnSpc>
                <a:spcPct val="115000"/>
              </a:lnSpc>
              <a:buClr>
                <a:srgbClr val="FFC000"/>
              </a:buClr>
            </a:pPr>
            <a:r>
              <a:rPr lang="en-ZA" sz="18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Financial Sector Conduct Authority and DPW has funded:</a:t>
            </a:r>
          </a:p>
          <a:p>
            <a:pPr marL="285750" lvl="0" indent="-285750" algn="just">
              <a:lnSpc>
                <a:spcPct val="115000"/>
              </a:lnSpc>
              <a:buClr>
                <a:srgbClr val="FFC000"/>
              </a:buClr>
              <a:buFont typeface="Wingdings" panose="05000000000000000000" pitchFamily="2" charset="2"/>
              <a:buChar char="q"/>
            </a:pP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15 210 EPWP participants capacitated on financial literacy</a:t>
            </a:r>
          </a:p>
          <a:p>
            <a:pPr lvl="0" algn="just">
              <a:lnSpc>
                <a:spcPct val="115000"/>
              </a:lnSpc>
              <a:buClr>
                <a:srgbClr val="FFC000"/>
              </a:buClr>
            </a:pPr>
            <a:endParaRPr lang="en-ZA" sz="18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849182298"/>
              </p:ext>
            </p:extLst>
          </p:nvPr>
        </p:nvGraphicFramePr>
        <p:xfrm>
          <a:off x="107503" y="692695"/>
          <a:ext cx="8784977" cy="1699451"/>
        </p:xfrm>
        <a:graphic>
          <a:graphicData uri="http://schemas.openxmlformats.org/drawingml/2006/table">
            <a:tbl>
              <a:tblPr firstRow="1" firstCol="1" bandRow="1"/>
              <a:tblGrid>
                <a:gridCol w="8784977"/>
              </a:tblGrid>
              <a:tr h="1468005">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ZA" sz="1800" b="1" u="sng" kern="1200" dirty="0" smtClean="0">
                          <a:solidFill>
                            <a:srgbClr val="000000"/>
                          </a:solidFill>
                          <a:effectLst/>
                          <a:latin typeface="Arial" panose="020B0604020202020204" pitchFamily="34" charset="0"/>
                          <a:ea typeface="Times New Roman" panose="02020603050405020304" pitchFamily="18" charset="0"/>
                        </a:rPr>
                        <a:t>RESOLUTION 9 (continued): </a:t>
                      </a:r>
                    </a:p>
                    <a:p>
                      <a:pPr algn="just">
                        <a:lnSpc>
                          <a:spcPct val="115000"/>
                        </a:lnSpc>
                      </a:pPr>
                      <a:r>
                        <a:rPr lang="en-ZA" sz="1600" b="1" kern="1200" dirty="0" smtClean="0">
                          <a:solidFill>
                            <a:srgbClr val="000000"/>
                          </a:solidFill>
                          <a:effectLst/>
                          <a:latin typeface="Arial" panose="020B0604020202020204" pitchFamily="34" charset="0"/>
                          <a:ea typeface="Times New Roman" panose="02020603050405020304" pitchFamily="18" charset="0"/>
                        </a:rPr>
                        <a:t>The </a:t>
                      </a:r>
                      <a:r>
                        <a:rPr lang="en-ZA" sz="1600" b="1" kern="1200" dirty="0">
                          <a:solidFill>
                            <a:srgbClr val="000000"/>
                          </a:solidFill>
                          <a:effectLst/>
                          <a:latin typeface="Arial" panose="020B0604020202020204" pitchFamily="34" charset="0"/>
                          <a:ea typeface="Times New Roman" panose="02020603050405020304" pitchFamily="18" charset="0"/>
                        </a:rPr>
                        <a:t>Summit resolves that public bodies should set aside part of their budgets to fund the training of participants on their projects. NDPW and all lead sector departments will continue to liaise with relevant stakeholders to source additional funding for training and ensure that quality training is provided to EPWP participants, in-line with EPWP sector training strategies.  </a:t>
                      </a:r>
                      <a:endParaRPr lang="en-ZA" sz="1600" dirty="0">
                        <a:effectLst/>
                        <a:latin typeface="Calibri" panose="020F0502020204030204" pitchFamily="34" charset="0"/>
                        <a:ea typeface="Times New Roman" panose="02020603050405020304" pitchFamily="18" charset="0"/>
                      </a:endParaRPr>
                    </a:p>
                  </a:txBody>
                  <a:tcPr marL="60459" marR="60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spTree>
    <p:extLst>
      <p:ext uri="{BB962C8B-B14F-4D97-AF65-F5344CB8AC3E}">
        <p14:creationId xmlns:p14="http://schemas.microsoft.com/office/powerpoint/2010/main" val="29570895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14</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939" y="6085898"/>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228184" y="6085898"/>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graphicFrame>
        <p:nvGraphicFramePr>
          <p:cNvPr id="2" name="Table 1"/>
          <p:cNvGraphicFramePr>
            <a:graphicFrameLocks noGrp="1"/>
          </p:cNvGraphicFramePr>
          <p:nvPr>
            <p:extLst>
              <p:ext uri="{D42A27DB-BD31-4B8C-83A1-F6EECF244321}">
                <p14:modId xmlns:p14="http://schemas.microsoft.com/office/powerpoint/2010/main" val="1367588680"/>
              </p:ext>
            </p:extLst>
          </p:nvPr>
        </p:nvGraphicFramePr>
        <p:xfrm>
          <a:off x="107504" y="548680"/>
          <a:ext cx="8856984" cy="1419035"/>
        </p:xfrm>
        <a:graphic>
          <a:graphicData uri="http://schemas.openxmlformats.org/drawingml/2006/table">
            <a:tbl>
              <a:tblPr firstRow="1" firstCol="1" bandRow="1"/>
              <a:tblGrid>
                <a:gridCol w="8856984"/>
              </a:tblGrid>
              <a:tr h="1337019">
                <a:tc>
                  <a:txBody>
                    <a:bodyPr/>
                    <a:lstStyle/>
                    <a:p>
                      <a:pPr algn="ctr">
                        <a:lnSpc>
                          <a:spcPct val="115000"/>
                        </a:lnSpc>
                      </a:pPr>
                      <a:r>
                        <a:rPr lang="en-ZA" sz="1800" b="1" u="sng" kern="1200" dirty="0" smtClean="0">
                          <a:solidFill>
                            <a:srgbClr val="000000"/>
                          </a:solidFill>
                          <a:effectLst/>
                          <a:latin typeface="Arial" panose="020B0604020202020204" pitchFamily="34" charset="0"/>
                          <a:ea typeface="Times New Roman" panose="02020603050405020304" pitchFamily="18" charset="0"/>
                        </a:rPr>
                        <a:t>RESOLUTION 10</a:t>
                      </a:r>
                      <a:r>
                        <a:rPr lang="en-ZA" sz="1800" b="1" kern="1200" dirty="0" smtClean="0">
                          <a:solidFill>
                            <a:srgbClr val="000000"/>
                          </a:solidFill>
                          <a:effectLst/>
                          <a:latin typeface="Arial" panose="020B0604020202020204" pitchFamily="34" charset="0"/>
                          <a:ea typeface="Times New Roman" panose="02020603050405020304" pitchFamily="18" charset="0"/>
                        </a:rPr>
                        <a:t>: </a:t>
                      </a:r>
                    </a:p>
                    <a:p>
                      <a:pPr algn="just">
                        <a:lnSpc>
                          <a:spcPct val="115000"/>
                        </a:lnSpc>
                      </a:pPr>
                      <a:r>
                        <a:rPr lang="en-ZA" sz="1600" b="1" kern="1200" dirty="0" smtClean="0">
                          <a:solidFill>
                            <a:srgbClr val="000000"/>
                          </a:solidFill>
                          <a:effectLst/>
                          <a:latin typeface="Arial" panose="020B0604020202020204" pitchFamily="34" charset="0"/>
                          <a:ea typeface="Times New Roman" panose="02020603050405020304" pitchFamily="18" charset="0"/>
                        </a:rPr>
                        <a:t>The </a:t>
                      </a:r>
                      <a:r>
                        <a:rPr lang="en-ZA" sz="1600" b="1" kern="1200" dirty="0">
                          <a:solidFill>
                            <a:srgbClr val="000000"/>
                          </a:solidFill>
                          <a:effectLst/>
                          <a:latin typeface="Arial" panose="020B0604020202020204" pitchFamily="34" charset="0"/>
                          <a:ea typeface="Times New Roman" panose="02020603050405020304" pitchFamily="18" charset="0"/>
                        </a:rPr>
                        <a:t>Summit resolves that the national DPW and all lead sector departments will continue to provide technical support to all spheres of government to promote the implementation of the EPWP in the use of labour-intensive methods, promotion of community involvement, sustainable livelihoods, and convergence.</a:t>
                      </a:r>
                      <a:endParaRPr lang="en-ZA" sz="1600" dirty="0">
                        <a:effectLst/>
                        <a:latin typeface="Calibri" panose="020F0502020204030204" pitchFamily="34" charset="0"/>
                        <a:ea typeface="Times New Roman" panose="02020603050405020304" pitchFamily="18" charset="0"/>
                      </a:endParaRPr>
                    </a:p>
                  </a:txBody>
                  <a:tcPr marL="60459" marR="60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sp>
        <p:nvSpPr>
          <p:cNvPr id="3" name="Rectangle 2"/>
          <p:cNvSpPr/>
          <p:nvPr/>
        </p:nvSpPr>
        <p:spPr>
          <a:xfrm>
            <a:off x="179512" y="2177076"/>
            <a:ext cx="8568952" cy="4021101"/>
          </a:xfrm>
          <a:prstGeom prst="rect">
            <a:avLst/>
          </a:prstGeom>
        </p:spPr>
        <p:txBody>
          <a:bodyPr wrap="square">
            <a:spAutoFit/>
          </a:bodyPr>
          <a:lstStyle/>
          <a:p>
            <a:pPr algn="just">
              <a:lnSpc>
                <a:spcPct val="115000"/>
              </a:lnSpc>
            </a:pPr>
            <a:r>
              <a:rPr lang="en-ZA" b="1" dirty="0">
                <a:solidFill>
                  <a:srgbClr val="000000"/>
                </a:solidFill>
                <a:latin typeface="Arial" panose="020B0604020202020204" pitchFamily="34" charset="0"/>
                <a:ea typeface="Times New Roman" panose="02020603050405020304" pitchFamily="18" charset="0"/>
              </a:rPr>
              <a:t>Technical Support provided to the following:</a:t>
            </a:r>
            <a:endParaRPr lang="en-ZA" b="1" dirty="0">
              <a:latin typeface="Calibri" panose="020F0502020204030204" pitchFamily="34" charset="0"/>
              <a:ea typeface="Times New Roman" panose="02020603050405020304" pitchFamily="18" charset="0"/>
            </a:endParaRPr>
          </a:p>
          <a:p>
            <a:pPr marL="342900" lvl="0" indent="-342900" algn="just">
              <a:lnSpc>
                <a:spcPct val="115000"/>
              </a:lnSpc>
              <a:buClr>
                <a:srgbClr val="FFC000"/>
              </a:buClr>
              <a:buFont typeface="Wingdings" panose="05000000000000000000" pitchFamily="2" charset="2"/>
              <a:buChar char="q"/>
            </a:pPr>
            <a:r>
              <a:rPr lang="en-ZA"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National Departments of Public Works (Projects branch</a:t>
            </a: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buClr>
                <a:srgbClr val="FFC000"/>
              </a:buClr>
              <a:buFont typeface="Wingdings" panose="05000000000000000000" pitchFamily="2" charset="2"/>
              <a:buChar char="q"/>
            </a:pPr>
            <a:r>
              <a:rPr lang="en-ZA"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Transport, Water and Sanitation, and </a:t>
            </a: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Energy;</a:t>
            </a: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buClr>
                <a:srgbClr val="FFC000"/>
              </a:buClr>
              <a:buFont typeface="Wingdings" panose="05000000000000000000" pitchFamily="2" charset="2"/>
              <a:buChar char="q"/>
            </a:pP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State </a:t>
            </a:r>
            <a:r>
              <a:rPr lang="en-ZA"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Owned Entities (SOEs</a:t>
            </a: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including </a:t>
            </a:r>
            <a:r>
              <a:rPr lang="en-ZA"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Eskom and Umgeni </a:t>
            </a: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Water</a:t>
            </a:r>
            <a:r>
              <a:rPr lang="en-ZA"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buClr>
                <a:srgbClr val="FFC000"/>
              </a:buClr>
              <a:buFont typeface="Wingdings" panose="05000000000000000000" pitchFamily="2" charset="2"/>
              <a:buChar char="q"/>
            </a:pPr>
            <a:r>
              <a:rPr lang="en-ZA"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Provincial Departments of Transport, Public Works and Human Settlements</a:t>
            </a: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p>
          <a:p>
            <a:pPr marL="342900" lvl="0" indent="-342900" algn="just">
              <a:lnSpc>
                <a:spcPct val="115000"/>
              </a:lnSpc>
              <a:buClr>
                <a:srgbClr val="FFC000"/>
              </a:buClr>
              <a:buFont typeface="Wingdings" panose="05000000000000000000" pitchFamily="2" charset="2"/>
              <a:buChar char="q"/>
            </a:pP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45 Provincial Department of the Social Sector (Departments of Health, Education, Social Development, Community Safety and Sports Recreation of South Africa);</a:t>
            </a:r>
          </a:p>
          <a:p>
            <a:pPr marL="342900" lvl="0" indent="-342900" algn="just">
              <a:lnSpc>
                <a:spcPct val="115000"/>
              </a:lnSpc>
              <a:buClr>
                <a:srgbClr val="FFC000"/>
              </a:buClr>
              <a:buFont typeface="Wingdings" panose="05000000000000000000" pitchFamily="2" charset="2"/>
              <a:buChar char="q"/>
            </a:pP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National and Provincial Departments of the Environment Sector (Departments of: Environmental Affairs;  Tourism; Energy; Arts and Culture, Agriculture, etc.);</a:t>
            </a: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buClr>
                <a:srgbClr val="FFC000"/>
              </a:buClr>
              <a:buFont typeface="Wingdings" panose="05000000000000000000" pitchFamily="2" charset="2"/>
              <a:buChar char="q"/>
            </a:pPr>
            <a:r>
              <a:rPr lang="en-ZA"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Technical Support provided to </a:t>
            </a: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257 municipalities;</a:t>
            </a:r>
          </a:p>
          <a:p>
            <a:pPr marL="342900" lvl="0" indent="-342900" algn="just">
              <a:lnSpc>
                <a:spcPct val="115000"/>
              </a:lnSpc>
              <a:buClr>
                <a:srgbClr val="FFC000"/>
              </a:buClr>
              <a:buFont typeface="Wingdings" panose="05000000000000000000" pitchFamily="2" charset="2"/>
              <a:buChar char="q"/>
            </a:pPr>
            <a:r>
              <a:rPr lang="en-ZA"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350 NPOs that are participating in the Non-State Sector.</a:t>
            </a:r>
            <a:endParaRPr lang="en-ZA" sz="18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166664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15</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939" y="6085898"/>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228184" y="6085898"/>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graphicFrame>
        <p:nvGraphicFramePr>
          <p:cNvPr id="3" name="Table 2"/>
          <p:cNvGraphicFramePr>
            <a:graphicFrameLocks noGrp="1"/>
          </p:cNvGraphicFramePr>
          <p:nvPr>
            <p:extLst>
              <p:ext uri="{D42A27DB-BD31-4B8C-83A1-F6EECF244321}">
                <p14:modId xmlns:p14="http://schemas.microsoft.com/office/powerpoint/2010/main" val="2841450547"/>
              </p:ext>
            </p:extLst>
          </p:nvPr>
        </p:nvGraphicFramePr>
        <p:xfrm>
          <a:off x="87710" y="692697"/>
          <a:ext cx="8856984" cy="1241552"/>
        </p:xfrm>
        <a:graphic>
          <a:graphicData uri="http://schemas.openxmlformats.org/drawingml/2006/table">
            <a:tbl>
              <a:tblPr firstRow="1" firstCol="1" bandRow="1"/>
              <a:tblGrid>
                <a:gridCol w="8856984"/>
              </a:tblGrid>
              <a:tr h="918133">
                <a:tc>
                  <a:txBody>
                    <a:bodyPr/>
                    <a:lstStyle/>
                    <a:p>
                      <a:pPr algn="ctr">
                        <a:lnSpc>
                          <a:spcPct val="115000"/>
                        </a:lnSpc>
                      </a:pPr>
                      <a:r>
                        <a:rPr lang="en-ZA" sz="1800" b="1" u="sng" kern="1200" dirty="0" smtClean="0">
                          <a:solidFill>
                            <a:srgbClr val="000000"/>
                          </a:solidFill>
                          <a:effectLst/>
                          <a:latin typeface="Arial" panose="020B0604020202020204" pitchFamily="34" charset="0"/>
                          <a:ea typeface="Times New Roman" panose="02020603050405020304" pitchFamily="18" charset="0"/>
                        </a:rPr>
                        <a:t>RESOLUTION 11:</a:t>
                      </a:r>
                      <a:r>
                        <a:rPr lang="en-ZA" sz="1800" b="1" kern="1200" dirty="0" smtClean="0">
                          <a:solidFill>
                            <a:srgbClr val="000000"/>
                          </a:solidFill>
                          <a:effectLst/>
                          <a:latin typeface="Arial" panose="020B0604020202020204" pitchFamily="34" charset="0"/>
                          <a:ea typeface="Times New Roman" panose="02020603050405020304" pitchFamily="18" charset="0"/>
                        </a:rPr>
                        <a:t> </a:t>
                      </a:r>
                    </a:p>
                    <a:p>
                      <a:pPr algn="just">
                        <a:lnSpc>
                          <a:spcPct val="115000"/>
                        </a:lnSpc>
                      </a:pPr>
                      <a:r>
                        <a:rPr lang="en-ZA" sz="1800" b="1" kern="1200" dirty="0" smtClean="0">
                          <a:solidFill>
                            <a:srgbClr val="000000"/>
                          </a:solidFill>
                          <a:effectLst/>
                          <a:latin typeface="Arial" panose="020B0604020202020204" pitchFamily="34" charset="0"/>
                          <a:ea typeface="Times New Roman" panose="02020603050405020304" pitchFamily="18" charset="0"/>
                        </a:rPr>
                        <a:t>The </a:t>
                      </a:r>
                      <a:r>
                        <a:rPr lang="en-ZA" sz="1800" b="1" kern="1200" dirty="0">
                          <a:solidFill>
                            <a:srgbClr val="000000"/>
                          </a:solidFill>
                          <a:effectLst/>
                          <a:latin typeface="Arial" panose="020B0604020202020204" pitchFamily="34" charset="0"/>
                          <a:ea typeface="Times New Roman" panose="02020603050405020304" pitchFamily="18" charset="0"/>
                        </a:rPr>
                        <a:t>Summit resolves that in the pursuance of EPWP objectives, coordinating departments and public bodies shall establish partnerships with state and non-state actors</a:t>
                      </a:r>
                      <a:r>
                        <a:rPr lang="en-ZA" sz="1800" b="1" kern="1200" dirty="0" smtClean="0">
                          <a:solidFill>
                            <a:srgbClr val="000000"/>
                          </a:solidFill>
                          <a:effectLst/>
                          <a:latin typeface="Arial" panose="020B0604020202020204" pitchFamily="34" charset="0"/>
                          <a:ea typeface="Times New Roman" panose="02020603050405020304" pitchFamily="18" charset="0"/>
                        </a:rPr>
                        <a:t>.</a:t>
                      </a:r>
                      <a:endParaRPr lang="en-ZA" sz="1800" dirty="0">
                        <a:effectLst/>
                        <a:latin typeface="Calibri" panose="020F0502020204030204" pitchFamily="34" charset="0"/>
                        <a:ea typeface="Times New Roman" panose="02020603050405020304" pitchFamily="18" charset="0"/>
                      </a:endParaRPr>
                    </a:p>
                  </a:txBody>
                  <a:tcPr marL="60459" marR="60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sp>
        <p:nvSpPr>
          <p:cNvPr id="2" name="Rectangle 1"/>
          <p:cNvSpPr/>
          <p:nvPr/>
        </p:nvSpPr>
        <p:spPr>
          <a:xfrm>
            <a:off x="154537" y="1980904"/>
            <a:ext cx="8906933" cy="4128759"/>
          </a:xfrm>
          <a:prstGeom prst="rect">
            <a:avLst/>
          </a:prstGeom>
        </p:spPr>
        <p:txBody>
          <a:bodyPr wrap="square">
            <a:spAutoFit/>
          </a:bodyPr>
          <a:lstStyle/>
          <a:p>
            <a:pPr algn="l">
              <a:lnSpc>
                <a:spcPct val="107000"/>
              </a:lnSpc>
              <a:spcAft>
                <a:spcPts val="800"/>
              </a:spcAft>
            </a:pPr>
            <a:r>
              <a:rPr lang="en-ZA" sz="1800" b="1" dirty="0" smtClean="0">
                <a:latin typeface="Arial" panose="020B0604020202020204" pitchFamily="34" charset="0"/>
                <a:ea typeface="Calibri" panose="020F0502020204030204" pitchFamily="34" charset="0"/>
                <a:cs typeface="Arial" panose="020B0604020202020204" pitchFamily="34" charset="0"/>
              </a:rPr>
              <a:t>The following partnerships have been established with: </a:t>
            </a:r>
            <a:endParaRPr lang="en-ZA" sz="1800" b="1" dirty="0">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07000"/>
              </a:lnSpc>
              <a:spcAft>
                <a:spcPts val="800"/>
              </a:spcAft>
              <a:buClr>
                <a:srgbClr val="FFC000"/>
              </a:buClr>
              <a:buFont typeface="Wingdings" panose="05000000000000000000" pitchFamily="2" charset="2"/>
              <a:buChar char="q"/>
              <a:tabLst>
                <a:tab pos="457200" algn="l"/>
              </a:tabLst>
            </a:pPr>
            <a:r>
              <a:rPr lang="en-ZA" sz="1800" dirty="0">
                <a:latin typeface="Arial" panose="020B0604020202020204" pitchFamily="34" charset="0"/>
                <a:ea typeface="Calibri" panose="020F0502020204030204" pitchFamily="34" charset="0"/>
                <a:cs typeface="Arial" panose="020B0604020202020204" pitchFamily="34" charset="0"/>
              </a:rPr>
              <a:t>Council for Scientific and Industrial Research (CSIR</a:t>
            </a:r>
            <a:r>
              <a:rPr lang="en-ZA" sz="1800" dirty="0" smtClean="0">
                <a:latin typeface="Arial" panose="020B0604020202020204" pitchFamily="34" charset="0"/>
                <a:ea typeface="Calibri" panose="020F0502020204030204" pitchFamily="34" charset="0"/>
                <a:cs typeface="Arial" panose="020B0604020202020204" pitchFamily="34" charset="0"/>
              </a:rPr>
              <a:t>) on total quality management of the Vuk’uphile Learnership Programme.</a:t>
            </a:r>
          </a:p>
          <a:p>
            <a:pPr marL="342900" lvl="0" indent="-342900" algn="l">
              <a:lnSpc>
                <a:spcPct val="107000"/>
              </a:lnSpc>
              <a:spcAft>
                <a:spcPts val="800"/>
              </a:spcAft>
              <a:buClr>
                <a:srgbClr val="FFC000"/>
              </a:buClr>
              <a:buFont typeface="Wingdings" panose="05000000000000000000" pitchFamily="2" charset="2"/>
              <a:buChar char="q"/>
              <a:tabLst>
                <a:tab pos="457200" algn="l"/>
              </a:tabLst>
            </a:pPr>
            <a:r>
              <a:rPr lang="en-ZA" sz="1800" dirty="0" err="1" smtClean="0">
                <a:latin typeface="Arial" panose="020B0604020202020204" pitchFamily="34" charset="0"/>
                <a:ea typeface="Calibri" panose="020F0502020204030204" pitchFamily="34" charset="0"/>
                <a:cs typeface="Arial" panose="020B0604020202020204" pitchFamily="34" charset="0"/>
              </a:rPr>
              <a:t>MoA</a:t>
            </a:r>
            <a:r>
              <a:rPr lang="en-ZA" sz="1800" dirty="0" smtClean="0">
                <a:latin typeface="Arial" panose="020B0604020202020204" pitchFamily="34" charset="0"/>
                <a:ea typeface="Calibri" panose="020F0502020204030204" pitchFamily="34" charset="0"/>
                <a:cs typeface="Arial" panose="020B0604020202020204" pitchFamily="34" charset="0"/>
              </a:rPr>
              <a:t> with the Council for the Built Environment – to ensure mainstreaming of labour-intensive methods within the Built Environment Councils and the Review of the Civil Engineering Curriculum to include labour – intensive methods.</a:t>
            </a:r>
          </a:p>
          <a:p>
            <a:pPr marL="342900" lvl="0" indent="-342900" algn="l">
              <a:lnSpc>
                <a:spcPct val="107000"/>
              </a:lnSpc>
              <a:spcAft>
                <a:spcPts val="800"/>
              </a:spcAft>
              <a:buClr>
                <a:srgbClr val="FFC000"/>
              </a:buClr>
              <a:buFont typeface="Wingdings" panose="05000000000000000000" pitchFamily="2" charset="2"/>
              <a:buChar char="q"/>
              <a:tabLst>
                <a:tab pos="457200" algn="l"/>
              </a:tabLst>
            </a:pPr>
            <a:r>
              <a:rPr lang="en-ZA" sz="1800" dirty="0" err="1" smtClean="0">
                <a:latin typeface="Arial" panose="020B0604020202020204" pitchFamily="34" charset="0"/>
                <a:ea typeface="Calibri" panose="020F0502020204030204" pitchFamily="34" charset="0"/>
                <a:cs typeface="Arial" panose="020B0604020202020204" pitchFamily="34" charset="0"/>
              </a:rPr>
              <a:t>MoA</a:t>
            </a:r>
            <a:r>
              <a:rPr lang="en-ZA" sz="1800" dirty="0" smtClean="0">
                <a:latin typeface="Arial" panose="020B0604020202020204" pitchFamily="34" charset="0"/>
                <a:ea typeface="Calibri" panose="020F0502020204030204" pitchFamily="34" charset="0"/>
                <a:cs typeface="Arial" panose="020B0604020202020204" pitchFamily="34" charset="0"/>
              </a:rPr>
              <a:t> with the International Labour Organisation to provide technical support on EPWP.</a:t>
            </a:r>
            <a:endParaRPr lang="en-ZA" sz="1800" dirty="0">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07000"/>
              </a:lnSpc>
              <a:spcAft>
                <a:spcPts val="800"/>
              </a:spcAft>
              <a:buClr>
                <a:srgbClr val="FFC000"/>
              </a:buClr>
              <a:buFont typeface="Wingdings" panose="05000000000000000000" pitchFamily="2" charset="2"/>
              <a:buChar char="q"/>
              <a:tabLst>
                <a:tab pos="457200" algn="l"/>
              </a:tabLst>
            </a:pPr>
            <a:r>
              <a:rPr lang="en-ZA" sz="1800" dirty="0" smtClean="0">
                <a:latin typeface="Arial" panose="020B0604020202020204" pitchFamily="34" charset="0"/>
                <a:ea typeface="Calibri" panose="020F0502020204030204" pitchFamily="34" charset="0"/>
                <a:cs typeface="Arial" panose="020B0604020202020204" pitchFamily="34" charset="0"/>
              </a:rPr>
              <a:t>Department of Home Affairs on the verification of EPWP participants against the National Population Register.</a:t>
            </a:r>
          </a:p>
          <a:p>
            <a:pPr marL="342900" lvl="0" indent="-342900" algn="l">
              <a:lnSpc>
                <a:spcPct val="107000"/>
              </a:lnSpc>
              <a:spcAft>
                <a:spcPts val="800"/>
              </a:spcAft>
              <a:buClr>
                <a:srgbClr val="FFC000"/>
              </a:buClr>
              <a:buFont typeface="Wingdings" panose="05000000000000000000" pitchFamily="2" charset="2"/>
              <a:buChar char="q"/>
              <a:tabLst>
                <a:tab pos="457200" algn="l"/>
              </a:tabLst>
            </a:pPr>
            <a:r>
              <a:rPr lang="en-ZA" sz="1800" dirty="0" err="1" smtClean="0">
                <a:latin typeface="Arial" panose="020B0604020202020204" pitchFamily="34" charset="0"/>
                <a:ea typeface="Calibri" panose="020F0502020204030204" pitchFamily="34" charset="0"/>
                <a:cs typeface="Arial" panose="020B0604020202020204" pitchFamily="34" charset="0"/>
              </a:rPr>
              <a:t>Nedbank</a:t>
            </a:r>
            <a:r>
              <a:rPr lang="en-ZA" sz="1800" dirty="0" smtClean="0">
                <a:latin typeface="Arial" panose="020B0604020202020204" pitchFamily="34" charset="0"/>
                <a:ea typeface="Calibri" panose="020F0502020204030204" pitchFamily="34" charset="0"/>
                <a:cs typeface="Arial" panose="020B0604020202020204" pitchFamily="34" charset="0"/>
              </a:rPr>
              <a:t> </a:t>
            </a:r>
            <a:r>
              <a:rPr lang="en-ZA" sz="1800" dirty="0">
                <a:latin typeface="Arial" panose="020B0604020202020204" pitchFamily="34" charset="0"/>
                <a:ea typeface="Calibri" panose="020F0502020204030204" pitchFamily="34" charset="0"/>
                <a:cs typeface="Arial" panose="020B0604020202020204" pitchFamily="34" charset="0"/>
              </a:rPr>
              <a:t>on the </a:t>
            </a:r>
            <a:r>
              <a:rPr lang="en-ZA" sz="1800" dirty="0" smtClean="0">
                <a:latin typeface="Arial" panose="020B0604020202020204" pitchFamily="34" charset="0"/>
                <a:ea typeface="Calibri" panose="020F0502020204030204" pitchFamily="34" charset="0"/>
                <a:cs typeface="Arial" panose="020B0604020202020204" pitchFamily="34" charset="0"/>
              </a:rPr>
              <a:t>provision of bridging finance for contractor on the Vuk’uphile Learnership Programme</a:t>
            </a:r>
            <a:endParaRPr lang="en-ZA" sz="18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020553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16</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939" y="6085898"/>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228184" y="6085898"/>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graphicFrame>
        <p:nvGraphicFramePr>
          <p:cNvPr id="3" name="Table 2"/>
          <p:cNvGraphicFramePr>
            <a:graphicFrameLocks noGrp="1"/>
          </p:cNvGraphicFramePr>
          <p:nvPr>
            <p:extLst>
              <p:ext uri="{D42A27DB-BD31-4B8C-83A1-F6EECF244321}">
                <p14:modId xmlns:p14="http://schemas.microsoft.com/office/powerpoint/2010/main" val="2049430531"/>
              </p:ext>
            </p:extLst>
          </p:nvPr>
        </p:nvGraphicFramePr>
        <p:xfrm>
          <a:off x="87710" y="692697"/>
          <a:ext cx="8856984" cy="1241552"/>
        </p:xfrm>
        <a:graphic>
          <a:graphicData uri="http://schemas.openxmlformats.org/drawingml/2006/table">
            <a:tbl>
              <a:tblPr firstRow="1" firstCol="1" bandRow="1"/>
              <a:tblGrid>
                <a:gridCol w="8856984"/>
              </a:tblGrid>
              <a:tr h="918133">
                <a:tc>
                  <a:txBody>
                    <a:bodyPr/>
                    <a:lstStyle/>
                    <a:p>
                      <a:pPr algn="ctr">
                        <a:lnSpc>
                          <a:spcPct val="115000"/>
                        </a:lnSpc>
                      </a:pPr>
                      <a:r>
                        <a:rPr lang="en-ZA" sz="1800" b="1" u="sng" kern="1200" dirty="0" smtClean="0">
                          <a:solidFill>
                            <a:srgbClr val="000000"/>
                          </a:solidFill>
                          <a:effectLst/>
                          <a:latin typeface="Arial" panose="020B0604020202020204" pitchFamily="34" charset="0"/>
                          <a:ea typeface="Times New Roman" panose="02020603050405020304" pitchFamily="18" charset="0"/>
                        </a:rPr>
                        <a:t>RESOLUTION 11:</a:t>
                      </a:r>
                      <a:r>
                        <a:rPr lang="en-ZA" sz="1800" b="1" kern="1200" dirty="0" smtClean="0">
                          <a:solidFill>
                            <a:srgbClr val="000000"/>
                          </a:solidFill>
                          <a:effectLst/>
                          <a:latin typeface="Arial" panose="020B0604020202020204" pitchFamily="34" charset="0"/>
                          <a:ea typeface="Times New Roman" panose="02020603050405020304" pitchFamily="18" charset="0"/>
                        </a:rPr>
                        <a:t> </a:t>
                      </a:r>
                    </a:p>
                    <a:p>
                      <a:pPr algn="just">
                        <a:lnSpc>
                          <a:spcPct val="115000"/>
                        </a:lnSpc>
                      </a:pPr>
                      <a:r>
                        <a:rPr lang="en-ZA" sz="1800" b="1" kern="1200" dirty="0" smtClean="0">
                          <a:solidFill>
                            <a:srgbClr val="000000"/>
                          </a:solidFill>
                          <a:effectLst/>
                          <a:latin typeface="Arial" panose="020B0604020202020204" pitchFamily="34" charset="0"/>
                          <a:ea typeface="Times New Roman" panose="02020603050405020304" pitchFamily="18" charset="0"/>
                        </a:rPr>
                        <a:t>The </a:t>
                      </a:r>
                      <a:r>
                        <a:rPr lang="en-ZA" sz="1800" b="1" kern="1200" dirty="0">
                          <a:solidFill>
                            <a:srgbClr val="000000"/>
                          </a:solidFill>
                          <a:effectLst/>
                          <a:latin typeface="Arial" panose="020B0604020202020204" pitchFamily="34" charset="0"/>
                          <a:ea typeface="Times New Roman" panose="02020603050405020304" pitchFamily="18" charset="0"/>
                        </a:rPr>
                        <a:t>Summit resolves that in the pursuance of EPWP objectives, coordinating departments and public bodies shall establish partnerships with state and non-state actors</a:t>
                      </a:r>
                      <a:r>
                        <a:rPr lang="en-ZA" sz="1800" b="1" kern="1200" dirty="0" smtClean="0">
                          <a:solidFill>
                            <a:srgbClr val="000000"/>
                          </a:solidFill>
                          <a:effectLst/>
                          <a:latin typeface="Arial" panose="020B0604020202020204" pitchFamily="34" charset="0"/>
                          <a:ea typeface="Times New Roman" panose="02020603050405020304" pitchFamily="18" charset="0"/>
                        </a:rPr>
                        <a:t>.</a:t>
                      </a:r>
                      <a:endParaRPr lang="en-ZA" sz="1800" dirty="0">
                        <a:effectLst/>
                        <a:latin typeface="Calibri" panose="020F0502020204030204" pitchFamily="34" charset="0"/>
                        <a:ea typeface="Times New Roman" panose="02020603050405020304" pitchFamily="18" charset="0"/>
                      </a:endParaRPr>
                    </a:p>
                  </a:txBody>
                  <a:tcPr marL="60459" marR="60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sp>
        <p:nvSpPr>
          <p:cNvPr id="2" name="Rectangle 1"/>
          <p:cNvSpPr/>
          <p:nvPr/>
        </p:nvSpPr>
        <p:spPr>
          <a:xfrm>
            <a:off x="57554" y="1628800"/>
            <a:ext cx="8906933" cy="4264244"/>
          </a:xfrm>
          <a:prstGeom prst="rect">
            <a:avLst/>
          </a:prstGeom>
        </p:spPr>
        <p:txBody>
          <a:bodyPr wrap="square">
            <a:spAutoFit/>
          </a:bodyPr>
          <a:lstStyle/>
          <a:p>
            <a:pPr algn="l">
              <a:lnSpc>
                <a:spcPct val="107000"/>
              </a:lnSpc>
              <a:spcAft>
                <a:spcPts val="800"/>
              </a:spcAft>
            </a:pPr>
            <a:endParaRPr lang="en-ZA" sz="1800" b="1" dirty="0" smtClean="0">
              <a:latin typeface="Arial" panose="020B0604020202020204" pitchFamily="34" charset="0"/>
              <a:ea typeface="Calibri" panose="020F0502020204030204" pitchFamily="34" charset="0"/>
              <a:cs typeface="Arial" panose="020B0604020202020204" pitchFamily="34" charset="0"/>
            </a:endParaRPr>
          </a:p>
          <a:p>
            <a:pPr algn="l">
              <a:lnSpc>
                <a:spcPct val="107000"/>
              </a:lnSpc>
              <a:spcAft>
                <a:spcPts val="800"/>
              </a:spcAft>
            </a:pPr>
            <a:r>
              <a:rPr lang="en-ZA" sz="1800" b="1" dirty="0" smtClean="0">
                <a:latin typeface="Arial" panose="020B0604020202020204" pitchFamily="34" charset="0"/>
                <a:ea typeface="Calibri" panose="020F0502020204030204" pitchFamily="34" charset="0"/>
                <a:cs typeface="Arial" panose="020B0604020202020204" pitchFamily="34" charset="0"/>
              </a:rPr>
              <a:t>The following partnerships have been established with: </a:t>
            </a:r>
            <a:endParaRPr lang="en-ZA" sz="1800" b="1" dirty="0">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07000"/>
              </a:lnSpc>
              <a:spcAft>
                <a:spcPts val="800"/>
              </a:spcAft>
              <a:buClr>
                <a:srgbClr val="FFC000"/>
              </a:buClr>
              <a:buFont typeface="Wingdings" panose="05000000000000000000" pitchFamily="2" charset="2"/>
              <a:buChar char="q"/>
              <a:tabLst>
                <a:tab pos="457200" algn="l"/>
              </a:tabLst>
            </a:pPr>
            <a:r>
              <a:rPr lang="en-ZA" sz="1800" dirty="0" err="1" smtClean="0">
                <a:latin typeface="Arial" panose="020B0604020202020204" pitchFamily="34" charset="0"/>
                <a:ea typeface="Calibri" panose="020F0502020204030204" pitchFamily="34" charset="0"/>
                <a:cs typeface="Arial" panose="020B0604020202020204" pitchFamily="34" charset="0"/>
              </a:rPr>
              <a:t>MoA</a:t>
            </a:r>
            <a:r>
              <a:rPr lang="en-ZA" sz="1800" dirty="0" smtClean="0">
                <a:latin typeface="Arial" panose="020B0604020202020204" pitchFamily="34" charset="0"/>
                <a:ea typeface="Calibri" panose="020F0502020204030204" pitchFamily="34" charset="0"/>
                <a:cs typeface="Arial" panose="020B0604020202020204" pitchFamily="34" charset="0"/>
              </a:rPr>
              <a:t> with Department </a:t>
            </a:r>
            <a:r>
              <a:rPr lang="en-ZA" sz="1800" dirty="0">
                <a:latin typeface="Arial" panose="020B0604020202020204" pitchFamily="34" charset="0"/>
                <a:ea typeface="Calibri" panose="020F0502020204030204" pitchFamily="34" charset="0"/>
                <a:cs typeface="Arial" panose="020B0604020202020204" pitchFamily="34" charset="0"/>
              </a:rPr>
              <a:t>of Communications on the Digital Migration </a:t>
            </a:r>
            <a:r>
              <a:rPr lang="en-ZA" sz="1800" dirty="0" smtClean="0">
                <a:latin typeface="Arial" panose="020B0604020202020204" pitchFamily="34" charset="0"/>
                <a:ea typeface="Calibri" panose="020F0502020204030204" pitchFamily="34" charset="0"/>
                <a:cs typeface="Arial" panose="020B0604020202020204" pitchFamily="34" charset="0"/>
              </a:rPr>
              <a:t>Programme. The partnership was to train set-top box installers.</a:t>
            </a:r>
          </a:p>
          <a:p>
            <a:pPr marL="342900" lvl="0" indent="-342900" algn="l">
              <a:lnSpc>
                <a:spcPct val="107000"/>
              </a:lnSpc>
              <a:spcAft>
                <a:spcPts val="800"/>
              </a:spcAft>
              <a:buClr>
                <a:srgbClr val="FFC000"/>
              </a:buClr>
              <a:buFont typeface="Wingdings" panose="05000000000000000000" pitchFamily="2" charset="2"/>
              <a:buChar char="q"/>
              <a:tabLst>
                <a:tab pos="457200" algn="l"/>
              </a:tabLst>
            </a:pPr>
            <a:r>
              <a:rPr lang="en-ZA" sz="1800" dirty="0" smtClean="0">
                <a:latin typeface="Arial" panose="020B0604020202020204" pitchFamily="34" charset="0"/>
                <a:ea typeface="Calibri" panose="020F0502020204030204" pitchFamily="34" charset="0"/>
                <a:cs typeface="Arial" panose="020B0604020202020204" pitchFamily="34" charset="0"/>
              </a:rPr>
              <a:t>MOA </a:t>
            </a:r>
            <a:r>
              <a:rPr lang="en-ZA" sz="1800" dirty="0">
                <a:latin typeface="Arial" panose="020B0604020202020204" pitchFamily="34" charset="0"/>
                <a:ea typeface="Calibri" panose="020F0502020204030204" pitchFamily="34" charset="0"/>
                <a:cs typeface="Arial" panose="020B0604020202020204" pitchFamily="34" charset="0"/>
              </a:rPr>
              <a:t>with the Department of Small Business Development to support SMMEs within EPWP.</a:t>
            </a:r>
          </a:p>
          <a:p>
            <a:pPr marL="342900" lvl="0" indent="-342900" algn="l">
              <a:lnSpc>
                <a:spcPct val="107000"/>
              </a:lnSpc>
              <a:spcAft>
                <a:spcPts val="800"/>
              </a:spcAft>
              <a:buClr>
                <a:srgbClr val="FFC000"/>
              </a:buClr>
              <a:buFont typeface="Wingdings" panose="05000000000000000000" pitchFamily="2" charset="2"/>
              <a:buChar char="q"/>
              <a:tabLst>
                <a:tab pos="457200" algn="l"/>
              </a:tabLst>
            </a:pPr>
            <a:r>
              <a:rPr lang="en-ZA" sz="1800" dirty="0">
                <a:latin typeface="Arial" panose="020B0604020202020204" pitchFamily="34" charset="0"/>
                <a:ea typeface="Calibri" panose="020F0502020204030204" pitchFamily="34" charset="0"/>
                <a:cs typeface="Arial" panose="020B0604020202020204" pitchFamily="34" charset="0"/>
              </a:rPr>
              <a:t>DHET/NSF </a:t>
            </a:r>
            <a:r>
              <a:rPr lang="en-ZA" sz="1800" dirty="0" smtClean="0">
                <a:latin typeface="Arial" panose="020B0604020202020204" pitchFamily="34" charset="0"/>
                <a:ea typeface="Calibri" panose="020F0502020204030204" pitchFamily="34" charset="0"/>
                <a:cs typeface="Arial" panose="020B0604020202020204" pitchFamily="34" charset="0"/>
              </a:rPr>
              <a:t>partnership to train EPWP participants through skills programmes, learnerships and artisan development.</a:t>
            </a:r>
          </a:p>
          <a:p>
            <a:pPr marL="342900" lvl="0" indent="-342900" algn="l">
              <a:lnSpc>
                <a:spcPct val="107000"/>
              </a:lnSpc>
              <a:spcAft>
                <a:spcPts val="800"/>
              </a:spcAft>
              <a:buClr>
                <a:srgbClr val="FFC000"/>
              </a:buClr>
              <a:buFont typeface="Wingdings" panose="05000000000000000000" pitchFamily="2" charset="2"/>
              <a:buChar char="q"/>
              <a:tabLst>
                <a:tab pos="457200" algn="l"/>
              </a:tabLst>
            </a:pPr>
            <a:r>
              <a:rPr lang="en-ZA" sz="1800" dirty="0" err="1" smtClean="0">
                <a:effectLst/>
                <a:latin typeface="Arial" panose="020B0604020202020204" pitchFamily="34" charset="0"/>
                <a:ea typeface="Calibri" panose="020F0502020204030204" pitchFamily="34" charset="0"/>
                <a:cs typeface="Arial" panose="020B0604020202020204" pitchFamily="34" charset="0"/>
              </a:rPr>
              <a:t>MoA</a:t>
            </a:r>
            <a:r>
              <a:rPr lang="en-ZA" sz="1800" dirty="0" smtClean="0">
                <a:effectLst/>
                <a:latin typeface="Arial" panose="020B0604020202020204" pitchFamily="34" charset="0"/>
                <a:ea typeface="Calibri" panose="020F0502020204030204" pitchFamily="34" charset="0"/>
                <a:cs typeface="Arial" panose="020B0604020202020204" pitchFamily="34" charset="0"/>
              </a:rPr>
              <a:t> with the Independent Development Trust on the implementation of the EPWP Non-Profit Programme.</a:t>
            </a:r>
          </a:p>
          <a:p>
            <a:pPr marL="342900" lvl="0" indent="-342900" algn="l">
              <a:lnSpc>
                <a:spcPct val="107000"/>
              </a:lnSpc>
              <a:spcAft>
                <a:spcPts val="800"/>
              </a:spcAft>
              <a:buClr>
                <a:srgbClr val="FFC000"/>
              </a:buClr>
              <a:buFont typeface="Wingdings" panose="05000000000000000000" pitchFamily="2" charset="2"/>
              <a:buChar char="q"/>
              <a:tabLst>
                <a:tab pos="457200" algn="l"/>
              </a:tabLst>
            </a:pPr>
            <a:r>
              <a:rPr lang="en-ZA" sz="1800" dirty="0" smtClean="0">
                <a:latin typeface="Arial" panose="020B0604020202020204" pitchFamily="34" charset="0"/>
                <a:ea typeface="Calibri" panose="020F0502020204030204" pitchFamily="34" charset="0"/>
                <a:cs typeface="Arial" panose="020B0604020202020204" pitchFamily="34" charset="0"/>
              </a:rPr>
              <a:t>GIZ partnership study on the implementation of he Violence and Crime prevention programme at local level.</a:t>
            </a:r>
            <a:endParaRPr lang="en-ZA"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78632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txBox="1">
            <a:spLocks noGrp="1" noChangeArrowheads="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lgn="r">
              <a:spcBef>
                <a:spcPct val="0"/>
              </a:spcBef>
              <a:buFontTx/>
              <a:buNone/>
            </a:pPr>
            <a:fld id="{FCC37A30-BBAA-4E7A-9505-1F8924ABF05C}" type="slidenum">
              <a:rPr lang="en-US" altLang="en-US" sz="1400" smtClean="0">
                <a:solidFill>
                  <a:srgbClr val="000000"/>
                </a:solidFill>
              </a:rPr>
              <a:pPr algn="r">
                <a:spcBef>
                  <a:spcPct val="0"/>
                </a:spcBef>
                <a:buFontTx/>
                <a:buNone/>
              </a:pPr>
              <a:t>17</a:t>
            </a:fld>
            <a:endParaRPr lang="en-US" altLang="en-US" sz="1400" smtClean="0">
              <a:solidFill>
                <a:srgbClr val="000000"/>
              </a:solidFill>
            </a:endParaRPr>
          </a:p>
        </p:txBody>
      </p:sp>
      <p:pic>
        <p:nvPicPr>
          <p:cNvPr id="4403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25" y="5726113"/>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6" name="Picture 5" descr="EPWP letterhead temp-1 (2)"/>
          <p:cNvPicPr>
            <a:picLocks noChangeAspect="1" noChangeArrowheads="1"/>
          </p:cNvPicPr>
          <p:nvPr/>
        </p:nvPicPr>
        <p:blipFill>
          <a:blip r:embed="rId4">
            <a:extLst>
              <a:ext uri="{28A0092B-C50C-407E-A947-70E740481C1C}">
                <a14:useLocalDpi xmlns:a14="http://schemas.microsoft.com/office/drawing/2010/main" val="0"/>
              </a:ext>
            </a:extLst>
          </a:blip>
          <a:srcRect l="54251" b="12849"/>
          <a:stretch>
            <a:fillRect/>
          </a:stretch>
        </p:blipFill>
        <p:spPr bwMode="auto">
          <a:xfrm>
            <a:off x="6156325" y="594995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44037" name="Rectangle 2"/>
          <p:cNvSpPr txBox="1">
            <a:spLocks noChangeArrowheads="1"/>
          </p:cNvSpPr>
          <p:nvPr/>
        </p:nvSpPr>
        <p:spPr bwMode="auto">
          <a:xfrm>
            <a:off x="-180528" y="1975052"/>
            <a:ext cx="9074150"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lnSpc>
                <a:spcPct val="90000"/>
              </a:lnSpc>
              <a:spcBef>
                <a:spcPts val="1400"/>
              </a:spcBef>
              <a:spcAft>
                <a:spcPts val="200"/>
              </a:spcAft>
              <a:buFontTx/>
              <a:buNone/>
            </a:pPr>
            <a:r>
              <a:rPr lang="en-US" altLang="en-US" b="1" dirty="0" smtClean="0">
                <a:solidFill>
                  <a:srgbClr val="000000"/>
                </a:solidFill>
                <a:latin typeface="Arial" panose="020B0604020202020204" pitchFamily="34" charset="0"/>
                <a:cs typeface="Arial" panose="020B0604020202020204" pitchFamily="34" charset="0"/>
              </a:rPr>
              <a:t> </a:t>
            </a:r>
          </a:p>
          <a:p>
            <a:pPr>
              <a:lnSpc>
                <a:spcPct val="90000"/>
              </a:lnSpc>
              <a:spcBef>
                <a:spcPts val="1400"/>
              </a:spcBef>
              <a:spcAft>
                <a:spcPts val="200"/>
              </a:spcAft>
              <a:buFontTx/>
              <a:buNone/>
            </a:pPr>
            <a:r>
              <a:rPr lang="en-US" altLang="en-US" sz="2000" b="1" dirty="0" smtClean="0">
                <a:solidFill>
                  <a:srgbClr val="000000"/>
                </a:solidFill>
                <a:latin typeface="Arial" panose="020B0604020202020204" pitchFamily="34" charset="0"/>
                <a:cs typeface="Arial" panose="020B0604020202020204" pitchFamily="34" charset="0"/>
              </a:rPr>
              <a:t>THANK YOU!</a:t>
            </a:r>
          </a:p>
          <a:p>
            <a:pPr>
              <a:lnSpc>
                <a:spcPct val="90000"/>
              </a:lnSpc>
              <a:spcBef>
                <a:spcPts val="1400"/>
              </a:spcBef>
              <a:spcAft>
                <a:spcPts val="200"/>
              </a:spcAft>
              <a:buFontTx/>
              <a:buNone/>
            </a:pPr>
            <a:r>
              <a:rPr lang="en-US" altLang="en-US" sz="1600" b="1" dirty="0" smtClean="0">
                <a:solidFill>
                  <a:srgbClr val="000000"/>
                </a:solidFill>
                <a:latin typeface="Arial" panose="020B0604020202020204" pitchFamily="34" charset="0"/>
                <a:cs typeface="Arial" panose="020B0604020202020204" pitchFamily="34" charset="0"/>
              </a:rPr>
              <a:t>Expanded Public Works Programme</a:t>
            </a:r>
          </a:p>
          <a:p>
            <a:pPr>
              <a:lnSpc>
                <a:spcPct val="90000"/>
              </a:lnSpc>
              <a:spcBef>
                <a:spcPts val="1400"/>
              </a:spcBef>
              <a:spcAft>
                <a:spcPts val="200"/>
              </a:spcAft>
              <a:buFontTx/>
              <a:buNone/>
            </a:pPr>
            <a:endParaRPr lang="en-US" altLang="en-US" sz="2800" b="1" dirty="0" smtClean="0">
              <a:solidFill>
                <a:srgbClr val="000000"/>
              </a:solidFill>
              <a:latin typeface="Calibri" panose="020F0502020204030204" pitchFamily="34" charset="0"/>
              <a:cs typeface="Arial" panose="020B0604020202020204" pitchFamily="34" charset="0"/>
            </a:endParaRPr>
          </a:p>
          <a:p>
            <a:pPr>
              <a:lnSpc>
                <a:spcPct val="90000"/>
              </a:lnSpc>
              <a:spcBef>
                <a:spcPts val="1400"/>
              </a:spcBef>
              <a:spcAft>
                <a:spcPts val="200"/>
              </a:spcAft>
              <a:buFontTx/>
              <a:buNone/>
            </a:pPr>
            <a:endParaRPr lang="en-US" altLang="en-US" sz="2800" b="1" dirty="0" smtClean="0">
              <a:solidFill>
                <a:srgbClr val="000000"/>
              </a:solidFill>
              <a:latin typeface="Calibri" panose="020F0502020204030204" pitchFamily="34" charset="0"/>
              <a:cs typeface="Arial" panose="020B0604020202020204" pitchFamily="34" charset="0"/>
            </a:endParaRPr>
          </a:p>
          <a:p>
            <a:pPr>
              <a:lnSpc>
                <a:spcPct val="90000"/>
              </a:lnSpc>
              <a:spcBef>
                <a:spcPts val="1400"/>
              </a:spcBef>
              <a:spcAft>
                <a:spcPts val="200"/>
              </a:spcAft>
              <a:buFontTx/>
              <a:buNone/>
            </a:pPr>
            <a:r>
              <a:rPr lang="en-US" altLang="en-US" sz="4000" b="1" dirty="0" smtClean="0">
                <a:solidFill>
                  <a:srgbClr val="000000"/>
                </a:solidFill>
                <a:latin typeface="Calibri" panose="020F0502020204030204" pitchFamily="34" charset="0"/>
                <a:cs typeface="Arial" panose="020B0604020202020204" pitchFamily="34" charset="0"/>
              </a:rPr>
              <a:t>  </a:t>
            </a:r>
          </a:p>
        </p:txBody>
      </p:sp>
      <p:sp>
        <p:nvSpPr>
          <p:cNvPr id="7" name="Line 3"/>
          <p:cNvSpPr>
            <a:spLocks noChangeShapeType="1"/>
          </p:cNvSpPr>
          <p:nvPr/>
        </p:nvSpPr>
        <p:spPr bwMode="auto">
          <a:xfrm>
            <a:off x="0" y="908720"/>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a:endParaRPr lang="en-ZA" b="1" smtClean="0">
              <a:solidFill>
                <a:srgbClr val="000000"/>
              </a:solidFill>
              <a:cs typeface="Arial" pitchFamily="34" charset="0"/>
            </a:endParaRPr>
          </a:p>
        </p:txBody>
      </p:sp>
    </p:spTree>
    <p:extLst>
      <p:ext uri="{BB962C8B-B14F-4D97-AF65-F5344CB8AC3E}">
        <p14:creationId xmlns:p14="http://schemas.microsoft.com/office/powerpoint/2010/main" val="393742201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533400" y="0"/>
            <a:ext cx="7772400" cy="908050"/>
          </a:xfrm>
        </p:spPr>
        <p:txBody>
          <a:bodyPr/>
          <a:lstStyle/>
          <a:p>
            <a:r>
              <a:rPr lang="en-ZA" altLang="en-US" sz="2500" b="1" dirty="0" smtClean="0">
                <a:latin typeface="Arial" panose="020B0604020202020204" pitchFamily="34" charset="0"/>
                <a:cs typeface="Arial" panose="020B0604020202020204" pitchFamily="34" charset="0"/>
              </a:rPr>
              <a:t>Background </a:t>
            </a:r>
          </a:p>
        </p:txBody>
      </p:sp>
      <p:sp>
        <p:nvSpPr>
          <p:cNvPr id="21507" name="Content Placeholder 7"/>
          <p:cNvSpPr>
            <a:spLocks noGrp="1"/>
          </p:cNvSpPr>
          <p:nvPr>
            <p:ph idx="1"/>
          </p:nvPr>
        </p:nvSpPr>
        <p:spPr>
          <a:xfrm>
            <a:off x="107504" y="928842"/>
            <a:ext cx="9036496" cy="4392613"/>
          </a:xfrm>
        </p:spPr>
        <p:txBody>
          <a:bodyPr/>
          <a:lstStyle/>
          <a:p>
            <a:pPr>
              <a:buClr>
                <a:srgbClr val="FFC000"/>
              </a:buClr>
              <a:buFont typeface="Wingdings" panose="05000000000000000000" pitchFamily="2" charset="2"/>
              <a:buChar char="q"/>
            </a:pPr>
            <a:r>
              <a:rPr lang="en-ZA" altLang="en-US" sz="2000" dirty="0">
                <a:latin typeface="Arial" panose="020B0604020202020204" pitchFamily="34" charset="0"/>
                <a:cs typeface="Arial" panose="020B0604020202020204" pitchFamily="34" charset="0"/>
              </a:rPr>
              <a:t>EPWP Summit has become a </a:t>
            </a:r>
            <a:r>
              <a:rPr lang="en-ZA" altLang="en-US" sz="2000" dirty="0" smtClean="0">
                <a:latin typeface="Arial" panose="020B0604020202020204" pitchFamily="34" charset="0"/>
                <a:cs typeface="Arial" panose="020B0604020202020204" pitchFamily="34" charset="0"/>
              </a:rPr>
              <a:t>strategic platform, </a:t>
            </a:r>
            <a:r>
              <a:rPr lang="en-ZA" altLang="en-US" sz="2000" dirty="0">
                <a:latin typeface="Arial" panose="020B0604020202020204" pitchFamily="34" charset="0"/>
                <a:cs typeface="Arial" panose="020B0604020202020204" pitchFamily="34" charset="0"/>
              </a:rPr>
              <a:t>where </a:t>
            </a:r>
            <a:r>
              <a:rPr lang="en-ZA" altLang="en-US" sz="2000" dirty="0" smtClean="0">
                <a:latin typeface="Arial" panose="020B0604020202020204" pitchFamily="34" charset="0"/>
                <a:cs typeface="Arial" panose="020B0604020202020204" pitchFamily="34" charset="0"/>
              </a:rPr>
              <a:t>public bodies from all spheres of Government meet </a:t>
            </a:r>
            <a:r>
              <a:rPr lang="en-ZA" altLang="en-US" sz="2000" dirty="0">
                <a:latin typeface="Arial" panose="020B0604020202020204" pitchFamily="34" charset="0"/>
                <a:cs typeface="Arial" panose="020B0604020202020204" pitchFamily="34" charset="0"/>
              </a:rPr>
              <a:t>to discuss the implementation of the Expanded Public Works Programme (EPWP), share ideas and </a:t>
            </a:r>
            <a:r>
              <a:rPr lang="en-ZA" altLang="en-US" sz="2000" dirty="0" smtClean="0">
                <a:latin typeface="Arial" panose="020B0604020202020204" pitchFamily="34" charset="0"/>
                <a:cs typeface="Arial" panose="020B0604020202020204" pitchFamily="34" charset="0"/>
              </a:rPr>
              <a:t>engage on best practices.</a:t>
            </a:r>
            <a:endParaRPr lang="en-ZA" altLang="en-US" sz="2000" dirty="0">
              <a:latin typeface="Arial" panose="020B0604020202020204" pitchFamily="34" charset="0"/>
              <a:cs typeface="Arial" panose="020B0604020202020204" pitchFamily="34" charset="0"/>
            </a:endParaRPr>
          </a:p>
          <a:p>
            <a:pPr>
              <a:buClr>
                <a:srgbClr val="FFC000"/>
              </a:buClr>
              <a:buFont typeface="Wingdings" panose="05000000000000000000" pitchFamily="2" charset="2"/>
              <a:buChar char="q"/>
            </a:pPr>
            <a:endParaRPr lang="en-ZA" altLang="en-US" sz="2000" dirty="0">
              <a:latin typeface="Arial" panose="020B0604020202020204" pitchFamily="34" charset="0"/>
              <a:cs typeface="Arial" panose="020B0604020202020204" pitchFamily="34" charset="0"/>
            </a:endParaRPr>
          </a:p>
          <a:p>
            <a:pPr>
              <a:buClr>
                <a:srgbClr val="FFC000"/>
              </a:buClr>
              <a:buFont typeface="Wingdings" panose="05000000000000000000" pitchFamily="2" charset="2"/>
              <a:buChar char="q"/>
            </a:pPr>
            <a:r>
              <a:rPr lang="en-ZA" altLang="en-US" sz="2000" dirty="0">
                <a:latin typeface="Arial" panose="020B0604020202020204" pitchFamily="34" charset="0"/>
                <a:cs typeface="Arial" panose="020B0604020202020204" pitchFamily="34" charset="0"/>
              </a:rPr>
              <a:t>On the  </a:t>
            </a:r>
            <a:r>
              <a:rPr lang="en-ZA" altLang="en-US" sz="2000" dirty="0" smtClean="0">
                <a:latin typeface="Arial" panose="020B0604020202020204" pitchFamily="34" charset="0"/>
                <a:cs typeface="Arial" panose="020B0604020202020204" pitchFamily="34" charset="0"/>
              </a:rPr>
              <a:t>15-17 November 2016, </a:t>
            </a:r>
            <a:r>
              <a:rPr lang="en-ZA" altLang="en-US" sz="2000" dirty="0">
                <a:latin typeface="Arial" panose="020B0604020202020204" pitchFamily="34" charset="0"/>
                <a:cs typeface="Arial" panose="020B0604020202020204" pitchFamily="34" charset="0"/>
              </a:rPr>
              <a:t>the National Department of Public Works  </a:t>
            </a:r>
            <a:r>
              <a:rPr lang="en-ZA" altLang="en-US" sz="2000" dirty="0" smtClean="0">
                <a:latin typeface="Arial" panose="020B0604020202020204" pitchFamily="34" charset="0"/>
                <a:cs typeface="Arial" panose="020B0604020202020204" pitchFamily="34" charset="0"/>
              </a:rPr>
              <a:t>hosted </a:t>
            </a:r>
            <a:r>
              <a:rPr lang="en-ZA" altLang="en-US" sz="2000" dirty="0">
                <a:latin typeface="Arial" panose="020B0604020202020204" pitchFamily="34" charset="0"/>
                <a:cs typeface="Arial" panose="020B0604020202020204" pitchFamily="34" charset="0"/>
              </a:rPr>
              <a:t>the </a:t>
            </a:r>
            <a:r>
              <a:rPr lang="en-ZA" altLang="en-US" sz="2000" dirty="0" smtClean="0">
                <a:latin typeface="Arial" panose="020B0604020202020204" pitchFamily="34" charset="0"/>
                <a:cs typeface="Arial" panose="020B0604020202020204" pitchFamily="34" charset="0"/>
              </a:rPr>
              <a:t>5</a:t>
            </a:r>
            <a:r>
              <a:rPr lang="en-ZA" altLang="en-US" sz="2000" baseline="30000" dirty="0" smtClean="0">
                <a:latin typeface="Arial" panose="020B0604020202020204" pitchFamily="34" charset="0"/>
                <a:cs typeface="Arial" panose="020B0604020202020204" pitchFamily="34" charset="0"/>
              </a:rPr>
              <a:t>th</a:t>
            </a:r>
            <a:r>
              <a:rPr lang="en-ZA" altLang="en-US" sz="2000" dirty="0" smtClean="0">
                <a:latin typeface="Arial" panose="020B0604020202020204" pitchFamily="34" charset="0"/>
                <a:cs typeface="Arial" panose="020B0604020202020204" pitchFamily="34" charset="0"/>
              </a:rPr>
              <a:t> EPWP Summit in St. George Hotel and Convention Centre, in Gauteng</a:t>
            </a:r>
            <a:r>
              <a:rPr lang="en-ZA" altLang="en-US" sz="2000" dirty="0">
                <a:latin typeface="Arial" panose="020B0604020202020204" pitchFamily="34" charset="0"/>
                <a:cs typeface="Arial" panose="020B0604020202020204" pitchFamily="34" charset="0"/>
              </a:rPr>
              <a:t>.</a:t>
            </a:r>
          </a:p>
          <a:p>
            <a:pPr>
              <a:buClr>
                <a:srgbClr val="FFC000"/>
              </a:buClr>
              <a:buFont typeface="Wingdings" panose="05000000000000000000" pitchFamily="2" charset="2"/>
              <a:buChar char="q"/>
            </a:pPr>
            <a:endParaRPr lang="en-ZA" altLang="en-US" sz="2000" dirty="0">
              <a:latin typeface="Arial" panose="020B0604020202020204" pitchFamily="34" charset="0"/>
              <a:cs typeface="Arial" panose="020B0604020202020204" pitchFamily="34" charset="0"/>
            </a:endParaRPr>
          </a:p>
          <a:p>
            <a:pPr>
              <a:buClr>
                <a:srgbClr val="FFC000"/>
              </a:buClr>
              <a:buFont typeface="Wingdings" panose="05000000000000000000" pitchFamily="2" charset="2"/>
              <a:buChar char="q"/>
            </a:pPr>
            <a:r>
              <a:rPr lang="en-ZA" altLang="en-US" sz="2000" dirty="0">
                <a:latin typeface="Arial" panose="020B0604020202020204" pitchFamily="34" charset="0"/>
                <a:cs typeface="Arial" panose="020B0604020202020204" pitchFamily="34" charset="0"/>
              </a:rPr>
              <a:t>The 2016 EPWP Summit took place </a:t>
            </a:r>
            <a:r>
              <a:rPr lang="en-ZA" altLang="en-US" sz="2000" dirty="0" smtClean="0">
                <a:latin typeface="Arial" panose="020B0604020202020204" pitchFamily="34" charset="0"/>
                <a:cs typeface="Arial" panose="020B0604020202020204" pitchFamily="34" charset="0"/>
              </a:rPr>
              <a:t>shortly after the local </a:t>
            </a:r>
            <a:r>
              <a:rPr lang="en-ZA" altLang="en-US" sz="2000" dirty="0">
                <a:latin typeface="Arial" panose="020B0604020202020204" pitchFamily="34" charset="0"/>
                <a:cs typeface="Arial" panose="020B0604020202020204" pitchFamily="34" charset="0"/>
              </a:rPr>
              <a:t>government elections </a:t>
            </a:r>
            <a:r>
              <a:rPr lang="en-ZA" altLang="en-US" sz="2000" dirty="0" smtClean="0">
                <a:latin typeface="Arial" panose="020B0604020202020204" pitchFamily="34" charset="0"/>
                <a:cs typeface="Arial" panose="020B0604020202020204" pitchFamily="34" charset="0"/>
              </a:rPr>
              <a:t>(i.e. 3rd </a:t>
            </a:r>
            <a:r>
              <a:rPr lang="en-ZA" altLang="en-US" sz="2000" dirty="0">
                <a:latin typeface="Arial" panose="020B0604020202020204" pitchFamily="34" charset="0"/>
                <a:cs typeface="Arial" panose="020B0604020202020204" pitchFamily="34" charset="0"/>
              </a:rPr>
              <a:t>August </a:t>
            </a:r>
            <a:r>
              <a:rPr lang="en-ZA" altLang="en-US" sz="2000" dirty="0" smtClean="0">
                <a:latin typeface="Arial" panose="020B0604020202020204" pitchFamily="34" charset="0"/>
                <a:cs typeface="Arial" panose="020B0604020202020204" pitchFamily="34" charset="0"/>
              </a:rPr>
              <a:t>2016). </a:t>
            </a:r>
          </a:p>
          <a:p>
            <a:pPr marL="0" indent="0">
              <a:buClr>
                <a:srgbClr val="FFC000"/>
              </a:buClr>
              <a:buNone/>
            </a:pPr>
            <a:endParaRPr lang="en-ZA" altLang="en-US" sz="2000" dirty="0" smtClean="0">
              <a:latin typeface="Arial" panose="020B0604020202020204" pitchFamily="34" charset="0"/>
              <a:cs typeface="Arial" panose="020B0604020202020204" pitchFamily="34" charset="0"/>
            </a:endParaRPr>
          </a:p>
          <a:p>
            <a:pPr>
              <a:buClr>
                <a:srgbClr val="FFC000"/>
              </a:buClr>
              <a:buFont typeface="Wingdings" panose="05000000000000000000" pitchFamily="2" charset="2"/>
              <a:buChar char="q"/>
            </a:pPr>
            <a:r>
              <a:rPr lang="en-ZA" altLang="en-US" sz="2000" dirty="0">
                <a:latin typeface="Arial" panose="020B0604020202020204" pitchFamily="34" charset="0"/>
                <a:cs typeface="Arial" panose="020B0604020202020204" pitchFamily="34" charset="0"/>
              </a:rPr>
              <a:t>The </a:t>
            </a:r>
            <a:r>
              <a:rPr lang="en-ZA" altLang="en-US" sz="2000" dirty="0" smtClean="0">
                <a:latin typeface="Arial" panose="020B0604020202020204" pitchFamily="34" charset="0"/>
                <a:cs typeface="Arial" panose="020B0604020202020204" pitchFamily="34" charset="0"/>
              </a:rPr>
              <a:t>Summit </a:t>
            </a:r>
            <a:r>
              <a:rPr lang="en-ZA" altLang="en-US" sz="2000" dirty="0">
                <a:latin typeface="Arial" panose="020B0604020202020204" pitchFamily="34" charset="0"/>
                <a:cs typeface="Arial" panose="020B0604020202020204" pitchFamily="34" charset="0"/>
              </a:rPr>
              <a:t>was hosted under the </a:t>
            </a:r>
            <a:r>
              <a:rPr lang="en-ZA" altLang="en-US" sz="2000" dirty="0" smtClean="0">
                <a:latin typeface="Arial" panose="020B0604020202020204" pitchFamily="34" charset="0"/>
                <a:cs typeface="Arial" panose="020B0604020202020204" pitchFamily="34" charset="0"/>
              </a:rPr>
              <a:t>Theme: </a:t>
            </a:r>
            <a:r>
              <a:rPr lang="en-ZA" altLang="en-US" sz="2000" dirty="0">
                <a:latin typeface="Arial" panose="020B0604020202020204" pitchFamily="34" charset="0"/>
                <a:cs typeface="Arial" panose="020B0604020202020204" pitchFamily="34" charset="0"/>
              </a:rPr>
              <a:t>“</a:t>
            </a:r>
            <a:r>
              <a:rPr lang="en-ZA" altLang="en-US" sz="2000" b="1" i="1" dirty="0">
                <a:latin typeface="Arial" panose="020B0604020202020204" pitchFamily="34" charset="0"/>
                <a:cs typeface="Arial" panose="020B0604020202020204" pitchFamily="34" charset="0"/>
              </a:rPr>
              <a:t>See, feel and experience the EPWP</a:t>
            </a:r>
            <a:r>
              <a:rPr lang="en-ZA" altLang="en-US" sz="2000" b="1" i="1" dirty="0" smtClean="0">
                <a:latin typeface="Arial" panose="020B0604020202020204" pitchFamily="34" charset="0"/>
                <a:cs typeface="Arial" panose="020B0604020202020204" pitchFamily="34" charset="0"/>
              </a:rPr>
              <a:t>”.</a:t>
            </a:r>
            <a:endParaRPr lang="en-ZA" altLang="en-US" sz="2000" dirty="0">
              <a:latin typeface="Arial" panose="020B0604020202020204" pitchFamily="34" charset="0"/>
              <a:cs typeface="Arial" panose="020B0604020202020204" pitchFamily="34" charset="0"/>
            </a:endParaRP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2</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033" y="5711825"/>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156325" y="594995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288" y="836613"/>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spTree>
    <p:extLst>
      <p:ext uri="{BB962C8B-B14F-4D97-AF65-F5344CB8AC3E}">
        <p14:creationId xmlns:p14="http://schemas.microsoft.com/office/powerpoint/2010/main" val="1162833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515033" y="-170964"/>
            <a:ext cx="7772400" cy="908050"/>
          </a:xfrm>
        </p:spPr>
        <p:txBody>
          <a:bodyPr/>
          <a:lstStyle/>
          <a:p>
            <a:r>
              <a:rPr lang="en-ZA" altLang="en-US" sz="2500" b="1" dirty="0" smtClean="0">
                <a:latin typeface="Arial" panose="020B0604020202020204" pitchFamily="34" charset="0"/>
                <a:cs typeface="Arial" panose="020B0604020202020204" pitchFamily="34" charset="0"/>
              </a:rPr>
              <a:t>Background continued ...(2)</a:t>
            </a:r>
          </a:p>
        </p:txBody>
      </p:sp>
      <p:sp>
        <p:nvSpPr>
          <p:cNvPr id="21507" name="Content Placeholder 7"/>
          <p:cNvSpPr>
            <a:spLocks noGrp="1"/>
          </p:cNvSpPr>
          <p:nvPr>
            <p:ph idx="1"/>
          </p:nvPr>
        </p:nvSpPr>
        <p:spPr>
          <a:xfrm>
            <a:off x="-81011" y="476672"/>
            <a:ext cx="8964488" cy="4392613"/>
          </a:xfrm>
        </p:spPr>
        <p:txBody>
          <a:bodyPr/>
          <a:lstStyle/>
          <a:p>
            <a:pPr>
              <a:buClr>
                <a:srgbClr val="FFC000"/>
              </a:buClr>
              <a:buFont typeface="Wingdings" panose="05000000000000000000" pitchFamily="2" charset="2"/>
              <a:buChar char="q"/>
            </a:pPr>
            <a:r>
              <a:rPr lang="en-ZA" altLang="en-US" sz="1800" b="1" dirty="0" smtClean="0">
                <a:latin typeface="Arial" panose="020B0604020202020204" pitchFamily="34" charset="0"/>
                <a:cs typeface="Arial" panose="020B0604020202020204" pitchFamily="34" charset="0"/>
              </a:rPr>
              <a:t>The Summit aimed </a:t>
            </a:r>
            <a:r>
              <a:rPr lang="en-ZA" altLang="en-US" sz="1800" b="1" dirty="0">
                <a:latin typeface="Arial" panose="020B0604020202020204" pitchFamily="34" charset="0"/>
                <a:cs typeface="Arial" panose="020B0604020202020204" pitchFamily="34" charset="0"/>
              </a:rPr>
              <a:t>to achieve the following objectives:</a:t>
            </a:r>
          </a:p>
          <a:p>
            <a:pPr lvl="1" algn="just">
              <a:buClr>
                <a:srgbClr val="FFC000"/>
              </a:buClr>
              <a:buFont typeface="Wingdings" panose="05000000000000000000" pitchFamily="2" charset="2"/>
              <a:buChar char="q"/>
            </a:pPr>
            <a:r>
              <a:rPr lang="en-ZA" altLang="en-US" sz="1800" dirty="0" smtClean="0">
                <a:latin typeface="Arial" panose="020B0604020202020204" pitchFamily="34" charset="0"/>
                <a:cs typeface="Arial" panose="020B0604020202020204" pitchFamily="34" charset="0"/>
              </a:rPr>
              <a:t>Review </a:t>
            </a:r>
            <a:r>
              <a:rPr lang="en-ZA" altLang="en-US" sz="1800" dirty="0">
                <a:latin typeface="Arial" panose="020B0604020202020204" pitchFamily="34" charset="0"/>
                <a:cs typeface="Arial" panose="020B0604020202020204" pitchFamily="34" charset="0"/>
              </a:rPr>
              <a:t>and report progress since the launch of EPWP phase 3 in </a:t>
            </a:r>
            <a:r>
              <a:rPr lang="en-ZA" altLang="en-US" sz="1800" dirty="0" smtClean="0">
                <a:latin typeface="Arial" panose="020B0604020202020204" pitchFamily="34" charset="0"/>
                <a:cs typeface="Arial" panose="020B0604020202020204" pitchFamily="34" charset="0"/>
              </a:rPr>
              <a:t>2014</a:t>
            </a:r>
            <a:r>
              <a:rPr lang="en-ZA" altLang="en-US" sz="1800" dirty="0">
                <a:latin typeface="Arial" panose="020B0604020202020204" pitchFamily="34" charset="0"/>
                <a:cs typeface="Arial" panose="020B0604020202020204" pitchFamily="34" charset="0"/>
              </a:rPr>
              <a:t>.</a:t>
            </a:r>
            <a:endParaRPr lang="en-ZA" altLang="en-US" sz="1800" dirty="0" smtClean="0">
              <a:latin typeface="Arial" panose="020B0604020202020204" pitchFamily="34" charset="0"/>
              <a:cs typeface="Arial" panose="020B0604020202020204" pitchFamily="34" charset="0"/>
            </a:endParaRPr>
          </a:p>
          <a:p>
            <a:pPr lvl="1" algn="just">
              <a:buClr>
                <a:srgbClr val="FFC000"/>
              </a:buClr>
              <a:buFont typeface="Wingdings" panose="05000000000000000000" pitchFamily="2" charset="2"/>
              <a:buChar char="q"/>
            </a:pPr>
            <a:endParaRPr lang="en-ZA" altLang="en-US" sz="1400" dirty="0">
              <a:latin typeface="Arial" panose="020B0604020202020204" pitchFamily="34" charset="0"/>
              <a:cs typeface="Arial" panose="020B0604020202020204" pitchFamily="34" charset="0"/>
            </a:endParaRPr>
          </a:p>
          <a:p>
            <a:pPr lvl="1" algn="just">
              <a:buClr>
                <a:srgbClr val="FFC000"/>
              </a:buClr>
              <a:buFont typeface="Wingdings" panose="05000000000000000000" pitchFamily="2" charset="2"/>
              <a:buChar char="q"/>
            </a:pPr>
            <a:r>
              <a:rPr lang="en-ZA" altLang="en-US" sz="1800" dirty="0" smtClean="0">
                <a:latin typeface="Arial" panose="020B0604020202020204" pitchFamily="34" charset="0"/>
                <a:cs typeface="Arial" panose="020B0604020202020204" pitchFamily="34" charset="0"/>
              </a:rPr>
              <a:t>Orientate </a:t>
            </a:r>
            <a:r>
              <a:rPr lang="en-ZA" altLang="en-US" sz="1800" dirty="0">
                <a:latin typeface="Arial" panose="020B0604020202020204" pitchFamily="34" charset="0"/>
                <a:cs typeface="Arial" panose="020B0604020202020204" pitchFamily="34" charset="0"/>
              </a:rPr>
              <a:t>the newly elected local government leadership on broad EPWP principles and responsibilities of local government to achieve the EPWP targets. </a:t>
            </a:r>
            <a:endParaRPr lang="en-ZA" altLang="en-US" sz="1800" dirty="0" smtClean="0">
              <a:latin typeface="Arial" panose="020B0604020202020204" pitchFamily="34" charset="0"/>
              <a:cs typeface="Arial" panose="020B0604020202020204" pitchFamily="34" charset="0"/>
            </a:endParaRPr>
          </a:p>
          <a:p>
            <a:pPr lvl="1" algn="just">
              <a:buClr>
                <a:srgbClr val="FFC000"/>
              </a:buClr>
              <a:buFont typeface="Wingdings" panose="05000000000000000000" pitchFamily="2" charset="2"/>
              <a:buChar char="q"/>
            </a:pPr>
            <a:endParaRPr lang="en-ZA" altLang="en-US" sz="1500" dirty="0">
              <a:latin typeface="Arial" panose="020B0604020202020204" pitchFamily="34" charset="0"/>
              <a:cs typeface="Arial" panose="020B0604020202020204" pitchFamily="34" charset="0"/>
            </a:endParaRPr>
          </a:p>
          <a:p>
            <a:pPr lvl="1" algn="just">
              <a:buClr>
                <a:srgbClr val="FFC000"/>
              </a:buClr>
              <a:buFont typeface="Wingdings" panose="05000000000000000000" pitchFamily="2" charset="2"/>
              <a:buChar char="q"/>
            </a:pPr>
            <a:r>
              <a:rPr lang="en-ZA" altLang="en-US" sz="1800" dirty="0" smtClean="0">
                <a:latin typeface="Arial" panose="020B0604020202020204" pitchFamily="34" charset="0"/>
                <a:cs typeface="Arial" panose="020B0604020202020204" pitchFamily="34" charset="0"/>
              </a:rPr>
              <a:t>Agree </a:t>
            </a:r>
            <a:r>
              <a:rPr lang="en-ZA" altLang="en-US" sz="1800" dirty="0">
                <a:latin typeface="Arial" panose="020B0604020202020204" pitchFamily="34" charset="0"/>
                <a:cs typeface="Arial" panose="020B0604020202020204" pitchFamily="34" charset="0"/>
              </a:rPr>
              <a:t>on mechanisms to resolve implementation and reporting challenges and non-adherence to the EPWP Ministerial </a:t>
            </a:r>
            <a:r>
              <a:rPr lang="en-ZA" altLang="en-US" sz="1800" dirty="0" smtClean="0">
                <a:latin typeface="Arial" panose="020B0604020202020204" pitchFamily="34" charset="0"/>
                <a:cs typeface="Arial" panose="020B0604020202020204" pitchFamily="34" charset="0"/>
              </a:rPr>
              <a:t>Determination.</a:t>
            </a:r>
          </a:p>
          <a:p>
            <a:pPr lvl="1" algn="just">
              <a:buClr>
                <a:srgbClr val="FFC000"/>
              </a:buClr>
              <a:buFont typeface="Wingdings" panose="05000000000000000000" pitchFamily="2" charset="2"/>
              <a:buChar char="q"/>
            </a:pPr>
            <a:endParaRPr lang="en-ZA" altLang="en-US" sz="1800" dirty="0">
              <a:latin typeface="Arial" panose="020B0604020202020204" pitchFamily="34" charset="0"/>
              <a:cs typeface="Arial" panose="020B0604020202020204" pitchFamily="34" charset="0"/>
            </a:endParaRPr>
          </a:p>
          <a:p>
            <a:pPr lvl="1" algn="just">
              <a:buClr>
                <a:srgbClr val="FFC000"/>
              </a:buClr>
              <a:buFont typeface="Wingdings" panose="05000000000000000000" pitchFamily="2" charset="2"/>
              <a:buChar char="q"/>
            </a:pPr>
            <a:r>
              <a:rPr lang="en-ZA" altLang="en-US" sz="1800" dirty="0" smtClean="0">
                <a:latin typeface="Arial" panose="020B0604020202020204" pitchFamily="34" charset="0"/>
                <a:cs typeface="Arial" panose="020B0604020202020204" pitchFamily="34" charset="0"/>
              </a:rPr>
              <a:t>Share </a:t>
            </a:r>
            <a:r>
              <a:rPr lang="en-ZA" altLang="en-US" sz="1800" dirty="0">
                <a:latin typeface="Arial" panose="020B0604020202020204" pitchFamily="34" charset="0"/>
                <a:cs typeface="Arial" panose="020B0604020202020204" pitchFamily="34" charset="0"/>
              </a:rPr>
              <a:t>good practices on the coordination, implementation and reporting on the programme. </a:t>
            </a:r>
            <a:endParaRPr lang="en-ZA" altLang="en-US" sz="1800" dirty="0" smtClean="0">
              <a:latin typeface="Arial" panose="020B0604020202020204" pitchFamily="34" charset="0"/>
              <a:cs typeface="Arial" panose="020B0604020202020204" pitchFamily="34" charset="0"/>
            </a:endParaRPr>
          </a:p>
          <a:p>
            <a:pPr lvl="1" algn="just">
              <a:buClr>
                <a:srgbClr val="FFC000"/>
              </a:buClr>
              <a:buFont typeface="Wingdings" panose="05000000000000000000" pitchFamily="2" charset="2"/>
              <a:buChar char="q"/>
            </a:pPr>
            <a:endParaRPr lang="en-ZA" altLang="en-US" sz="1800" dirty="0">
              <a:latin typeface="Arial" panose="020B0604020202020204" pitchFamily="34" charset="0"/>
              <a:cs typeface="Arial" panose="020B0604020202020204" pitchFamily="34" charset="0"/>
            </a:endParaRPr>
          </a:p>
          <a:p>
            <a:pPr lvl="1" algn="just">
              <a:buClr>
                <a:srgbClr val="FFC000"/>
              </a:buClr>
              <a:buFont typeface="Wingdings" panose="05000000000000000000" pitchFamily="2" charset="2"/>
              <a:buChar char="q"/>
            </a:pPr>
            <a:r>
              <a:rPr lang="en-ZA" altLang="en-US" sz="1800" dirty="0" smtClean="0">
                <a:latin typeface="Arial" panose="020B0604020202020204" pitchFamily="34" charset="0"/>
                <a:cs typeface="Arial" panose="020B0604020202020204" pitchFamily="34" charset="0"/>
              </a:rPr>
              <a:t>Outline </a:t>
            </a:r>
            <a:r>
              <a:rPr lang="en-ZA" altLang="en-US" sz="1800" dirty="0">
                <a:latin typeface="Arial" panose="020B0604020202020204" pitchFamily="34" charset="0"/>
                <a:cs typeface="Arial" panose="020B0604020202020204" pitchFamily="34" charset="0"/>
              </a:rPr>
              <a:t>key elements of achieving sustainable livelihood through EPWP. </a:t>
            </a:r>
            <a:endParaRPr lang="en-ZA" altLang="en-US" sz="1800" dirty="0" smtClean="0">
              <a:latin typeface="Arial" panose="020B0604020202020204" pitchFamily="34" charset="0"/>
              <a:cs typeface="Arial" panose="020B0604020202020204" pitchFamily="34" charset="0"/>
            </a:endParaRPr>
          </a:p>
          <a:p>
            <a:pPr lvl="1" algn="just">
              <a:buClr>
                <a:srgbClr val="FFC000"/>
              </a:buClr>
              <a:buFont typeface="Wingdings" panose="05000000000000000000" pitchFamily="2" charset="2"/>
              <a:buChar char="q"/>
            </a:pPr>
            <a:endParaRPr lang="en-ZA" altLang="en-US" sz="1800" dirty="0">
              <a:latin typeface="Arial" panose="020B0604020202020204" pitchFamily="34" charset="0"/>
              <a:cs typeface="Arial" panose="020B0604020202020204" pitchFamily="34" charset="0"/>
            </a:endParaRPr>
          </a:p>
          <a:p>
            <a:pPr lvl="1" algn="just">
              <a:buClr>
                <a:srgbClr val="FFC000"/>
              </a:buClr>
              <a:buFont typeface="Wingdings" panose="05000000000000000000" pitchFamily="2" charset="2"/>
              <a:buChar char="q"/>
            </a:pPr>
            <a:r>
              <a:rPr lang="en-ZA" altLang="en-US" sz="1800" dirty="0" smtClean="0">
                <a:latin typeface="Arial" panose="020B0604020202020204" pitchFamily="34" charset="0"/>
                <a:cs typeface="Arial" panose="020B0604020202020204" pitchFamily="34" charset="0"/>
              </a:rPr>
              <a:t>Highlight </a:t>
            </a:r>
            <a:r>
              <a:rPr lang="en-ZA" altLang="en-US" sz="1800" dirty="0">
                <a:latin typeface="Arial" panose="020B0604020202020204" pitchFamily="34" charset="0"/>
                <a:cs typeface="Arial" panose="020B0604020202020204" pitchFamily="34" charset="0"/>
              </a:rPr>
              <a:t>the contributions of Public Employment Programmes (PEPs) to the country and beyond the creation of work opportunities</a:t>
            </a:r>
            <a:r>
              <a:rPr lang="en-ZA" altLang="en-US" sz="1800" dirty="0" smtClean="0">
                <a:latin typeface="Arial" panose="020B0604020202020204" pitchFamily="34" charset="0"/>
                <a:cs typeface="Arial" panose="020B0604020202020204" pitchFamily="34" charset="0"/>
              </a:rPr>
              <a:t>.</a:t>
            </a:r>
            <a:endParaRPr lang="en-ZA" altLang="en-US" sz="1800" dirty="0">
              <a:latin typeface="Arial" panose="020B0604020202020204" pitchFamily="34" charset="0"/>
              <a:cs typeface="Arial" panose="020B0604020202020204" pitchFamily="34" charset="0"/>
            </a:endParaRP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3</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033" y="5711825"/>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156325" y="594995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spTree>
    <p:extLst>
      <p:ext uri="{BB962C8B-B14F-4D97-AF65-F5344CB8AC3E}">
        <p14:creationId xmlns:p14="http://schemas.microsoft.com/office/powerpoint/2010/main" val="3926317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832621454"/>
              </p:ext>
            </p:extLst>
          </p:nvPr>
        </p:nvGraphicFramePr>
        <p:xfrm>
          <a:off x="20216" y="0"/>
          <a:ext cx="9123784" cy="1419733"/>
        </p:xfrm>
        <a:graphic>
          <a:graphicData uri="http://schemas.openxmlformats.org/drawingml/2006/table">
            <a:tbl>
              <a:tblPr firstRow="1" firstCol="1" bandRow="1"/>
              <a:tblGrid>
                <a:gridCol w="9123784"/>
              </a:tblGrid>
              <a:tr h="1384512">
                <a:tc>
                  <a:txBody>
                    <a:bodyPr/>
                    <a:lstStyle/>
                    <a:p>
                      <a:pPr algn="ctr">
                        <a:lnSpc>
                          <a:spcPct val="115000"/>
                        </a:lnSpc>
                      </a:pPr>
                      <a:r>
                        <a:rPr lang="en-ZA" sz="2000" b="1" u="sng" kern="1200" dirty="0" smtClean="0">
                          <a:solidFill>
                            <a:srgbClr val="000000"/>
                          </a:solidFill>
                          <a:effectLst/>
                          <a:latin typeface="Arial" panose="020B0604020202020204" pitchFamily="34" charset="0"/>
                          <a:ea typeface="Times New Roman" panose="02020603050405020304" pitchFamily="18" charset="0"/>
                        </a:rPr>
                        <a:t>RESOLUTION 1: </a:t>
                      </a:r>
                    </a:p>
                    <a:p>
                      <a:pPr algn="just">
                        <a:lnSpc>
                          <a:spcPct val="115000"/>
                        </a:lnSpc>
                      </a:pPr>
                      <a:r>
                        <a:rPr lang="en-ZA" sz="1550" b="1" kern="1200" dirty="0" smtClean="0">
                          <a:solidFill>
                            <a:srgbClr val="000000"/>
                          </a:solidFill>
                          <a:effectLst/>
                          <a:latin typeface="Arial" panose="020B0604020202020204" pitchFamily="34" charset="0"/>
                          <a:ea typeface="Times New Roman" panose="02020603050405020304" pitchFamily="18" charset="0"/>
                        </a:rPr>
                        <a:t>Noting</a:t>
                      </a:r>
                      <a:r>
                        <a:rPr lang="en-ZA" sz="1550" b="1" kern="1200" dirty="0">
                          <a:solidFill>
                            <a:srgbClr val="000000"/>
                          </a:solidFill>
                          <a:effectLst/>
                          <a:latin typeface="Arial" panose="020B0604020202020204" pitchFamily="34" charset="0"/>
                          <a:ea typeface="Times New Roman" panose="02020603050405020304" pitchFamily="18" charset="0"/>
                        </a:rPr>
                        <a:t>, the under-reporting in 15/16 financial year, the Summit resolves that all public bodies will intensity their efforts to report on work opportunities so as to enable the attainment of the 6 million work opportunity target.  The EPWP Reporting System will be used as the authentic source of reporting on the programme. Technical support will be provided in this regard.</a:t>
                      </a:r>
                      <a:endParaRPr lang="en-ZA" sz="1550" dirty="0">
                        <a:effectLst/>
                        <a:latin typeface="Calibri" panose="020F0502020204030204" pitchFamily="34" charset="0"/>
                        <a:ea typeface="Times New Roman" panose="02020603050405020304" pitchFamily="18" charset="0"/>
                      </a:endParaRPr>
                    </a:p>
                  </a:txBody>
                  <a:tcPr marL="48831" marR="48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4</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6081820"/>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084168" y="6120027"/>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4" name="Picture 3"/>
          <p:cNvPicPr>
            <a:picLocks noChangeAspect="1"/>
          </p:cNvPicPr>
          <p:nvPr/>
        </p:nvPicPr>
        <p:blipFill>
          <a:blip r:embed="rId4"/>
          <a:stretch>
            <a:fillRect/>
          </a:stretch>
        </p:blipFill>
        <p:spPr>
          <a:xfrm>
            <a:off x="1096988" y="1528483"/>
            <a:ext cx="6408712" cy="3003012"/>
          </a:xfrm>
          <a:prstGeom prst="rect">
            <a:avLst/>
          </a:prstGeom>
        </p:spPr>
      </p:pic>
      <p:sp>
        <p:nvSpPr>
          <p:cNvPr id="11" name="Content Placeholder 7"/>
          <p:cNvSpPr txBox="1">
            <a:spLocks/>
          </p:cNvSpPr>
          <p:nvPr/>
        </p:nvSpPr>
        <p:spPr bwMode="auto">
          <a:xfrm>
            <a:off x="7596336" y="3489733"/>
            <a:ext cx="1360282" cy="66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Clr>
                <a:srgbClr val="FFC000"/>
              </a:buClr>
              <a:buFont typeface="Wingdings" panose="05000000000000000000" pitchFamily="2" charset="2"/>
              <a:buChar char="q"/>
            </a:pPr>
            <a:endParaRPr lang="en-ZA" altLang="en-US" sz="1800" kern="0" dirty="0">
              <a:latin typeface="Arial" panose="020B0604020202020204" pitchFamily="34" charset="0"/>
              <a:cs typeface="Arial" panose="020B0604020202020204" pitchFamily="34" charset="0"/>
            </a:endParaRPr>
          </a:p>
        </p:txBody>
      </p:sp>
      <p:sp>
        <p:nvSpPr>
          <p:cNvPr id="12" name="Content Placeholder 7"/>
          <p:cNvSpPr txBox="1">
            <a:spLocks/>
          </p:cNvSpPr>
          <p:nvPr/>
        </p:nvSpPr>
        <p:spPr bwMode="auto">
          <a:xfrm>
            <a:off x="7870" y="4626527"/>
            <a:ext cx="8956618" cy="812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Clr>
                <a:srgbClr val="FFC000"/>
              </a:buClr>
              <a:buFont typeface="Wingdings" panose="05000000000000000000" pitchFamily="2" charset="2"/>
              <a:buChar char="q"/>
            </a:pPr>
            <a:r>
              <a:rPr lang="en-ZA" altLang="en-US" sz="2000" kern="0" dirty="0" smtClean="0">
                <a:latin typeface="Arial" panose="020B0604020202020204" pitchFamily="34" charset="0"/>
                <a:cs typeface="Arial" panose="020B0604020202020204" pitchFamily="34" charset="0"/>
              </a:rPr>
              <a:t>All EPWP public bodies are reporting EPWP work opportunities through the EPWPRS. Efforts have been intensified, especially in the 2018/19 financial year. However, a shortfall against the work opportunity target still remains.</a:t>
            </a:r>
            <a:endParaRPr lang="en-ZA" altLang="en-US" sz="20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6679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5</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7503" y="5854700"/>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156325" y="594995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graphicFrame>
        <p:nvGraphicFramePr>
          <p:cNvPr id="5" name="Table 4"/>
          <p:cNvGraphicFramePr>
            <a:graphicFrameLocks noGrp="1"/>
          </p:cNvGraphicFramePr>
          <p:nvPr>
            <p:extLst>
              <p:ext uri="{D42A27DB-BD31-4B8C-83A1-F6EECF244321}">
                <p14:modId xmlns:p14="http://schemas.microsoft.com/office/powerpoint/2010/main" val="3685290953"/>
              </p:ext>
            </p:extLst>
          </p:nvPr>
        </p:nvGraphicFramePr>
        <p:xfrm>
          <a:off x="107503" y="615644"/>
          <a:ext cx="8928994" cy="869140"/>
        </p:xfrm>
        <a:graphic>
          <a:graphicData uri="http://schemas.openxmlformats.org/drawingml/2006/table">
            <a:tbl>
              <a:tblPr firstRow="1" firstCol="1" bandRow="1"/>
              <a:tblGrid>
                <a:gridCol w="8928994"/>
              </a:tblGrid>
              <a:tr h="869140">
                <a:tc>
                  <a:txBody>
                    <a:bodyPr/>
                    <a:lstStyle/>
                    <a:p>
                      <a:pPr algn="ctr">
                        <a:lnSpc>
                          <a:spcPct val="115000"/>
                        </a:lnSpc>
                      </a:pPr>
                      <a:r>
                        <a:rPr lang="en-ZA" sz="1800" b="1" u="sng" kern="1200" dirty="0" smtClean="0">
                          <a:solidFill>
                            <a:srgbClr val="000000"/>
                          </a:solidFill>
                          <a:effectLst/>
                          <a:latin typeface="Arial" panose="020B0604020202020204" pitchFamily="34" charset="0"/>
                          <a:ea typeface="Times New Roman" panose="02020603050405020304" pitchFamily="18" charset="0"/>
                        </a:rPr>
                        <a:t>RESOLUTION 2:</a:t>
                      </a:r>
                      <a:r>
                        <a:rPr lang="en-ZA" sz="1800" b="1" kern="1200" dirty="0" smtClean="0">
                          <a:solidFill>
                            <a:srgbClr val="000000"/>
                          </a:solidFill>
                          <a:effectLst/>
                          <a:latin typeface="Arial" panose="020B0604020202020204" pitchFamily="34" charset="0"/>
                          <a:ea typeface="Times New Roman" panose="02020603050405020304" pitchFamily="18" charset="0"/>
                        </a:rPr>
                        <a:t> </a:t>
                      </a:r>
                    </a:p>
                    <a:p>
                      <a:pPr algn="just">
                        <a:lnSpc>
                          <a:spcPct val="115000"/>
                        </a:lnSpc>
                      </a:pPr>
                      <a:r>
                        <a:rPr lang="en-ZA" sz="1550" b="1" kern="1200" dirty="0" smtClean="0">
                          <a:solidFill>
                            <a:srgbClr val="000000"/>
                          </a:solidFill>
                          <a:effectLst/>
                          <a:latin typeface="Arial" panose="020B0604020202020204" pitchFamily="34" charset="0"/>
                          <a:ea typeface="Times New Roman" panose="02020603050405020304" pitchFamily="18" charset="0"/>
                        </a:rPr>
                        <a:t>The </a:t>
                      </a:r>
                      <a:r>
                        <a:rPr lang="en-ZA" sz="1550" b="1" kern="1200" dirty="0">
                          <a:solidFill>
                            <a:srgbClr val="000000"/>
                          </a:solidFill>
                          <a:effectLst/>
                          <a:latin typeface="Arial" panose="020B0604020202020204" pitchFamily="34" charset="0"/>
                          <a:ea typeface="Times New Roman" panose="02020603050405020304" pitchFamily="18" charset="0"/>
                        </a:rPr>
                        <a:t>Summit notes progress made in the signing of protocols for EPWP phase 3 and resolved that targets in the protocol agreements should be monitored</a:t>
                      </a:r>
                      <a:r>
                        <a:rPr lang="en-ZA" sz="1550" b="1" kern="1200" dirty="0" smtClean="0">
                          <a:solidFill>
                            <a:srgbClr val="000000"/>
                          </a:solidFill>
                          <a:effectLst/>
                          <a:latin typeface="Arial" panose="020B0604020202020204" pitchFamily="34" charset="0"/>
                          <a:ea typeface="Times New Roman" panose="02020603050405020304" pitchFamily="18" charset="0"/>
                        </a:rPr>
                        <a:t>.</a:t>
                      </a:r>
                      <a:endParaRPr lang="en-ZA" sz="1400" dirty="0">
                        <a:effectLst/>
                        <a:latin typeface="Calibri" panose="020F0502020204030204" pitchFamily="34" charset="0"/>
                        <a:ea typeface="Times New Roman" panose="02020603050405020304" pitchFamily="18" charset="0"/>
                      </a:endParaRPr>
                    </a:p>
                  </a:txBody>
                  <a:tcPr marL="32674" marR="32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pic>
        <p:nvPicPr>
          <p:cNvPr id="4" name="Picture 3"/>
          <p:cNvPicPr>
            <a:picLocks noChangeAspect="1"/>
          </p:cNvPicPr>
          <p:nvPr/>
        </p:nvPicPr>
        <p:blipFill>
          <a:blip r:embed="rId4"/>
          <a:stretch>
            <a:fillRect/>
          </a:stretch>
        </p:blipFill>
        <p:spPr>
          <a:xfrm>
            <a:off x="111951" y="1593560"/>
            <a:ext cx="8796770" cy="3327400"/>
          </a:xfrm>
          <a:prstGeom prst="rect">
            <a:avLst/>
          </a:prstGeom>
        </p:spPr>
      </p:pic>
      <p:sp>
        <p:nvSpPr>
          <p:cNvPr id="11" name="Content Placeholder 7"/>
          <p:cNvSpPr txBox="1">
            <a:spLocks/>
          </p:cNvSpPr>
          <p:nvPr/>
        </p:nvSpPr>
        <p:spPr bwMode="auto">
          <a:xfrm>
            <a:off x="32027" y="5051890"/>
            <a:ext cx="8956618" cy="812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Clr>
                <a:srgbClr val="FFC000"/>
              </a:buClr>
              <a:buFont typeface="Wingdings" panose="05000000000000000000" pitchFamily="2" charset="2"/>
              <a:buChar char="q"/>
            </a:pPr>
            <a:r>
              <a:rPr lang="en-ZA" altLang="en-US" sz="2000" kern="0" dirty="0" smtClean="0">
                <a:latin typeface="Arial" panose="020B0604020202020204" pitchFamily="34" charset="0"/>
                <a:cs typeface="Arial" panose="020B0604020202020204" pitchFamily="34" charset="0"/>
              </a:rPr>
              <a:t>The progress is being monitored and total compliance is 53% overall. Varying performance is noted across provinces.</a:t>
            </a:r>
            <a:endParaRPr lang="en-ZA" altLang="en-US" sz="20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5225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6</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939" y="6085898"/>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228184" y="6085898"/>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graphicFrame>
        <p:nvGraphicFramePr>
          <p:cNvPr id="3" name="Table 2"/>
          <p:cNvGraphicFramePr>
            <a:graphicFrameLocks noGrp="1"/>
          </p:cNvGraphicFramePr>
          <p:nvPr>
            <p:extLst>
              <p:ext uri="{D42A27DB-BD31-4B8C-83A1-F6EECF244321}">
                <p14:modId xmlns:p14="http://schemas.microsoft.com/office/powerpoint/2010/main" val="2296541987"/>
              </p:ext>
            </p:extLst>
          </p:nvPr>
        </p:nvGraphicFramePr>
        <p:xfrm>
          <a:off x="125584" y="521550"/>
          <a:ext cx="8964840" cy="1629347"/>
        </p:xfrm>
        <a:graphic>
          <a:graphicData uri="http://schemas.openxmlformats.org/drawingml/2006/table">
            <a:tbl>
              <a:tblPr firstRow="1" firstCol="1" bandRow="1"/>
              <a:tblGrid>
                <a:gridCol w="8964840"/>
              </a:tblGrid>
              <a:tr h="963087">
                <a:tc>
                  <a:txBody>
                    <a:bodyPr/>
                    <a:lstStyle/>
                    <a:p>
                      <a:pPr algn="ctr">
                        <a:lnSpc>
                          <a:spcPct val="115000"/>
                        </a:lnSpc>
                      </a:pPr>
                      <a:r>
                        <a:rPr lang="en-ZA" sz="1600" b="1" u="sng" kern="1200" dirty="0" smtClean="0">
                          <a:solidFill>
                            <a:srgbClr val="000000"/>
                          </a:solidFill>
                          <a:effectLst/>
                          <a:latin typeface="Arial" panose="020B0604020202020204" pitchFamily="34" charset="0"/>
                          <a:ea typeface="Times New Roman" panose="02020603050405020304" pitchFamily="18" charset="0"/>
                        </a:rPr>
                        <a:t>RESOLUTION 3:</a:t>
                      </a:r>
                      <a:r>
                        <a:rPr lang="en-ZA" sz="1600" b="1" kern="1200" dirty="0" smtClean="0">
                          <a:solidFill>
                            <a:srgbClr val="000000"/>
                          </a:solidFill>
                          <a:effectLst/>
                          <a:latin typeface="Arial" panose="020B0604020202020204" pitchFamily="34" charset="0"/>
                          <a:ea typeface="Times New Roman" panose="02020603050405020304" pitchFamily="18" charset="0"/>
                        </a:rPr>
                        <a:t> </a:t>
                      </a:r>
                    </a:p>
                    <a:p>
                      <a:pPr algn="just">
                        <a:lnSpc>
                          <a:spcPct val="115000"/>
                        </a:lnSpc>
                      </a:pPr>
                      <a:r>
                        <a:rPr lang="en-ZA" sz="1550" b="1" kern="1200" dirty="0" smtClean="0">
                          <a:solidFill>
                            <a:srgbClr val="000000"/>
                          </a:solidFill>
                          <a:effectLst/>
                          <a:latin typeface="Arial" panose="020B0604020202020204" pitchFamily="34" charset="0"/>
                          <a:ea typeface="Times New Roman" panose="02020603050405020304" pitchFamily="18" charset="0"/>
                        </a:rPr>
                        <a:t>The </a:t>
                      </a:r>
                      <a:r>
                        <a:rPr lang="en-ZA" sz="1550" b="1" kern="1200" dirty="0">
                          <a:solidFill>
                            <a:srgbClr val="000000"/>
                          </a:solidFill>
                          <a:effectLst/>
                          <a:latin typeface="Arial" panose="020B0604020202020204" pitchFamily="34" charset="0"/>
                          <a:ea typeface="Times New Roman" panose="02020603050405020304" pitchFamily="18" charset="0"/>
                        </a:rPr>
                        <a:t>Summit notes progress made in the alignment of EPWP municipal policies to EPWP phase 3 requirements. Municipalities should ensure that this process of aligning EPWP policies should continue and be completed by 30th June 2017. The national DPW and Provincial Department of Public Works will continue to provide technical support to Municipalities in this regard</a:t>
                      </a:r>
                      <a:r>
                        <a:rPr lang="en-ZA" sz="1600" b="1" kern="1200" dirty="0">
                          <a:solidFill>
                            <a:srgbClr val="000000"/>
                          </a:solidFill>
                          <a:effectLst/>
                          <a:latin typeface="Arial" panose="020B0604020202020204" pitchFamily="34" charset="0"/>
                          <a:ea typeface="Times New Roman" panose="02020603050405020304" pitchFamily="18" charset="0"/>
                        </a:rPr>
                        <a:t>.</a:t>
                      </a:r>
                      <a:endParaRPr lang="en-ZA" sz="1600" dirty="0">
                        <a:effectLst/>
                        <a:latin typeface="Calibri" panose="020F0502020204030204" pitchFamily="34" charset="0"/>
                        <a:ea typeface="Times New Roman" panose="02020603050405020304" pitchFamily="18" charset="0"/>
                      </a:endParaRPr>
                    </a:p>
                  </a:txBody>
                  <a:tcPr marL="30272" marR="302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pic>
        <p:nvPicPr>
          <p:cNvPr id="5" name="Picture 4"/>
          <p:cNvPicPr>
            <a:picLocks noChangeAspect="1"/>
          </p:cNvPicPr>
          <p:nvPr/>
        </p:nvPicPr>
        <p:blipFill>
          <a:blip r:embed="rId4"/>
          <a:stretch>
            <a:fillRect/>
          </a:stretch>
        </p:blipFill>
        <p:spPr>
          <a:xfrm>
            <a:off x="458662" y="2184714"/>
            <a:ext cx="7886743" cy="3038626"/>
          </a:xfrm>
          <a:prstGeom prst="rect">
            <a:avLst/>
          </a:prstGeom>
        </p:spPr>
      </p:pic>
      <p:sp>
        <p:nvSpPr>
          <p:cNvPr id="11" name="Content Placeholder 7"/>
          <p:cNvSpPr txBox="1">
            <a:spLocks/>
          </p:cNvSpPr>
          <p:nvPr/>
        </p:nvSpPr>
        <p:spPr bwMode="auto">
          <a:xfrm>
            <a:off x="-1913" y="5167201"/>
            <a:ext cx="8956618" cy="812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Clr>
                <a:srgbClr val="FFC000"/>
              </a:buClr>
              <a:buFont typeface="Wingdings" panose="05000000000000000000" pitchFamily="2" charset="2"/>
              <a:buChar char="q"/>
            </a:pPr>
            <a:r>
              <a:rPr lang="en-ZA" altLang="en-US" sz="1900" kern="0" dirty="0" smtClean="0">
                <a:latin typeface="Arial" panose="020B0604020202020204" pitchFamily="34" charset="0"/>
                <a:cs typeface="Arial" panose="020B0604020202020204" pitchFamily="34" charset="0"/>
              </a:rPr>
              <a:t>Overall performance is at 57%, with only GP reaching 100%. Further efforts are required for the resolution has not been achieved. Implementation of Policies also need to be monitored.</a:t>
            </a:r>
            <a:endParaRPr lang="en-ZA" altLang="en-US" sz="19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7750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7</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939" y="6085898"/>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228184" y="6181148"/>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graphicFrame>
        <p:nvGraphicFramePr>
          <p:cNvPr id="2" name="Table 1"/>
          <p:cNvGraphicFramePr>
            <a:graphicFrameLocks noGrp="1"/>
          </p:cNvGraphicFramePr>
          <p:nvPr>
            <p:extLst>
              <p:ext uri="{D42A27DB-BD31-4B8C-83A1-F6EECF244321}">
                <p14:modId xmlns:p14="http://schemas.microsoft.com/office/powerpoint/2010/main" val="2891998440"/>
              </p:ext>
            </p:extLst>
          </p:nvPr>
        </p:nvGraphicFramePr>
        <p:xfrm>
          <a:off x="35496" y="479293"/>
          <a:ext cx="8928992" cy="1671344"/>
        </p:xfrm>
        <a:graphic>
          <a:graphicData uri="http://schemas.openxmlformats.org/drawingml/2006/table">
            <a:tbl>
              <a:tblPr firstRow="1" firstCol="1" bandRow="1"/>
              <a:tblGrid>
                <a:gridCol w="8928992"/>
              </a:tblGrid>
              <a:tr h="1671344">
                <a:tc>
                  <a:txBody>
                    <a:bodyPr/>
                    <a:lstStyle/>
                    <a:p>
                      <a:pPr algn="ctr">
                        <a:lnSpc>
                          <a:spcPct val="115000"/>
                        </a:lnSpc>
                      </a:pPr>
                      <a:r>
                        <a:rPr lang="en-ZA" sz="1800" b="1" u="sng" kern="1200" dirty="0" smtClean="0">
                          <a:solidFill>
                            <a:srgbClr val="000000"/>
                          </a:solidFill>
                          <a:effectLst/>
                          <a:latin typeface="Arial" panose="020B0604020202020204" pitchFamily="34" charset="0"/>
                          <a:ea typeface="Times New Roman" panose="02020603050405020304" pitchFamily="18" charset="0"/>
                        </a:rPr>
                        <a:t>RESOLUTION 4:</a:t>
                      </a:r>
                      <a:r>
                        <a:rPr lang="en-ZA" sz="1800" b="1" kern="1200" dirty="0" smtClean="0">
                          <a:solidFill>
                            <a:srgbClr val="000000"/>
                          </a:solidFill>
                          <a:effectLst/>
                          <a:latin typeface="Arial" panose="020B0604020202020204" pitchFamily="34" charset="0"/>
                          <a:ea typeface="Times New Roman" panose="02020603050405020304" pitchFamily="18" charset="0"/>
                        </a:rPr>
                        <a:t> </a:t>
                      </a:r>
                    </a:p>
                    <a:p>
                      <a:pPr algn="just">
                        <a:lnSpc>
                          <a:spcPct val="115000"/>
                        </a:lnSpc>
                      </a:pPr>
                      <a:r>
                        <a:rPr lang="en-ZA" sz="1550" b="1" kern="1200" dirty="0" smtClean="0">
                          <a:solidFill>
                            <a:srgbClr val="000000"/>
                          </a:solidFill>
                          <a:effectLst/>
                          <a:latin typeface="Arial" panose="020B0604020202020204" pitchFamily="34" charset="0"/>
                          <a:ea typeface="Times New Roman" panose="02020603050405020304" pitchFamily="18" charset="0"/>
                        </a:rPr>
                        <a:t>The </a:t>
                      </a:r>
                      <a:r>
                        <a:rPr lang="en-ZA" sz="1550" b="1" kern="1200" dirty="0">
                          <a:solidFill>
                            <a:srgbClr val="000000"/>
                          </a:solidFill>
                          <a:effectLst/>
                          <a:latin typeface="Arial" panose="020B0604020202020204" pitchFamily="34" charset="0"/>
                          <a:ea typeface="Times New Roman" panose="02020603050405020304" pitchFamily="18" charset="0"/>
                        </a:rPr>
                        <a:t>Summit notes the progress made in appointing dedicated officials by public bodies at appropriate level of seniority for EPWP and resolved that all spheres of government should ensure that there is dedicated capacity to coordinate and implement EPWP. Public bodies should ensure that EPWP targets are incorporated in the performance agreements of senior managers.</a:t>
                      </a:r>
                      <a:endParaRPr lang="en-ZA" sz="1550" dirty="0">
                        <a:effectLst/>
                        <a:latin typeface="Calibri" panose="020F0502020204030204" pitchFamily="34" charset="0"/>
                        <a:ea typeface="Times New Roman" panose="02020603050405020304" pitchFamily="18" charset="0"/>
                      </a:endParaRPr>
                    </a:p>
                  </a:txBody>
                  <a:tcPr marL="60459" marR="60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sp>
        <p:nvSpPr>
          <p:cNvPr id="3" name="Rectangle 2"/>
          <p:cNvSpPr/>
          <p:nvPr/>
        </p:nvSpPr>
        <p:spPr>
          <a:xfrm>
            <a:off x="157210" y="2278051"/>
            <a:ext cx="8316416" cy="3471720"/>
          </a:xfrm>
          <a:prstGeom prst="rect">
            <a:avLst/>
          </a:prstGeom>
        </p:spPr>
        <p:txBody>
          <a:bodyPr wrap="square">
            <a:spAutoFit/>
          </a:bodyPr>
          <a:lstStyle/>
          <a:p>
            <a:pPr marL="342900" indent="-342900" algn="just">
              <a:buClr>
                <a:srgbClr val="FFC000"/>
              </a:buClr>
              <a:buFont typeface="Wingdings" panose="05000000000000000000" pitchFamily="2" charset="2"/>
              <a:buChar char="q"/>
            </a:pPr>
            <a:r>
              <a:rPr lang="en-ZA" sz="1600" dirty="0" smtClean="0">
                <a:latin typeface="Arial" panose="020B0604020202020204" pitchFamily="34" charset="0"/>
                <a:cs typeface="Arial" panose="020B0604020202020204" pitchFamily="34" charset="0"/>
              </a:rPr>
              <a:t>In some public bodies, progress has been made such as in the case of City of Johannesburg. However, capacity at a municipal sphere level remains a challenge.</a:t>
            </a:r>
          </a:p>
          <a:p>
            <a:pPr marL="342900" indent="-342900" algn="just">
              <a:buClr>
                <a:srgbClr val="FFC000"/>
              </a:buClr>
              <a:buFont typeface="Wingdings" panose="05000000000000000000" pitchFamily="2" charset="2"/>
              <a:buChar char="q"/>
            </a:pPr>
            <a:r>
              <a:rPr lang="en-ZA" sz="1600" dirty="0" smtClean="0">
                <a:latin typeface="Arial" panose="020B0604020202020204" pitchFamily="34" charset="0"/>
                <a:cs typeface="Arial" panose="020B0604020202020204" pitchFamily="34" charset="0"/>
              </a:rPr>
              <a:t>Department of Environmental Affairs has fully institutionalised the co-ordination function for PEPs in the sector.</a:t>
            </a:r>
          </a:p>
          <a:p>
            <a:pPr marL="342900" indent="-342900" algn="just">
              <a:buClr>
                <a:srgbClr val="FFC000"/>
              </a:buClr>
              <a:buFont typeface="Wingdings" panose="05000000000000000000" pitchFamily="2" charset="2"/>
              <a:buChar char="q"/>
            </a:pPr>
            <a:r>
              <a:rPr lang="en-ZA" sz="1600" dirty="0" smtClean="0">
                <a:latin typeface="Arial" panose="020B0604020202020204" pitchFamily="34" charset="0"/>
                <a:cs typeface="Arial" panose="020B0604020202020204" pitchFamily="34" charset="0"/>
              </a:rPr>
              <a:t>Research undertaken by DPME has recommended that more capacity be availed for coordination in the Social Sector.</a:t>
            </a:r>
          </a:p>
          <a:p>
            <a:pPr marL="342900" indent="-342900" algn="just">
              <a:buClr>
                <a:srgbClr val="FFC000"/>
              </a:buClr>
              <a:buFont typeface="Wingdings" panose="05000000000000000000" pitchFamily="2" charset="2"/>
              <a:buChar char="q"/>
            </a:pPr>
            <a:r>
              <a:rPr lang="en-ZA" sz="1600" dirty="0" smtClean="0">
                <a:latin typeface="Arial" panose="020B0604020202020204" pitchFamily="34" charset="0"/>
                <a:cs typeface="Arial" panose="020B0604020202020204" pitchFamily="34" charset="0"/>
              </a:rPr>
              <a:t>Provincial Coordinating Departments have largely institutionalised the Programme. There are provinces were co-ordination has weakened.</a:t>
            </a:r>
          </a:p>
          <a:p>
            <a:pPr marL="342900" indent="-342900" algn="just">
              <a:buClr>
                <a:srgbClr val="FFC000"/>
              </a:buClr>
              <a:buFont typeface="Wingdings" panose="05000000000000000000" pitchFamily="2" charset="2"/>
              <a:buChar char="q"/>
            </a:pPr>
            <a:r>
              <a:rPr lang="en-ZA" sz="1600" dirty="0" smtClean="0">
                <a:latin typeface="Arial" panose="020B0604020202020204" pitchFamily="34" charset="0"/>
                <a:cs typeface="Arial" panose="020B0604020202020204" pitchFamily="34" charset="0"/>
              </a:rPr>
              <a:t>Improvements are underway in the NSS to address institutional and capacity challenges.</a:t>
            </a:r>
          </a:p>
          <a:p>
            <a:pPr marL="342900" indent="-342900" algn="just">
              <a:buClr>
                <a:srgbClr val="FFC000"/>
              </a:buClr>
              <a:buFont typeface="Wingdings" panose="05000000000000000000" pitchFamily="2" charset="2"/>
              <a:buChar char="q"/>
            </a:pPr>
            <a:r>
              <a:rPr lang="en-ZA" sz="1600" dirty="0" smtClean="0">
                <a:latin typeface="Arial" panose="020B0604020202020204" pitchFamily="34" charset="0"/>
                <a:cs typeface="Arial" panose="020B0604020202020204" pitchFamily="34" charset="0"/>
              </a:rPr>
              <a:t>On average, EPWP targets have not been incorporated in the performance </a:t>
            </a:r>
            <a:r>
              <a:rPr lang="en-ZA" sz="1600" dirty="0">
                <a:latin typeface="Arial" panose="020B0604020202020204" pitchFamily="34" charset="0"/>
                <a:cs typeface="Arial" panose="020B0604020202020204" pitchFamily="34" charset="0"/>
              </a:rPr>
              <a:t>agreements of senior managers.</a:t>
            </a:r>
          </a:p>
          <a:p>
            <a:pPr algn="l">
              <a:lnSpc>
                <a:spcPct val="115000"/>
              </a:lnSpc>
            </a:pPr>
            <a:endParaRPr lang="en-ZA" dirty="0"/>
          </a:p>
        </p:txBody>
      </p:sp>
    </p:spTree>
    <p:extLst>
      <p:ext uri="{BB962C8B-B14F-4D97-AF65-F5344CB8AC3E}">
        <p14:creationId xmlns:p14="http://schemas.microsoft.com/office/powerpoint/2010/main" val="2440005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8</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939" y="6085898"/>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228184" y="6085898"/>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graphicFrame>
        <p:nvGraphicFramePr>
          <p:cNvPr id="6" name="Table 5"/>
          <p:cNvGraphicFramePr>
            <a:graphicFrameLocks noGrp="1"/>
          </p:cNvGraphicFramePr>
          <p:nvPr>
            <p:extLst>
              <p:ext uri="{D42A27DB-BD31-4B8C-83A1-F6EECF244321}">
                <p14:modId xmlns:p14="http://schemas.microsoft.com/office/powerpoint/2010/main" val="2034475390"/>
              </p:ext>
            </p:extLst>
          </p:nvPr>
        </p:nvGraphicFramePr>
        <p:xfrm>
          <a:off x="107504" y="476670"/>
          <a:ext cx="8856984" cy="1630045"/>
        </p:xfrm>
        <a:graphic>
          <a:graphicData uri="http://schemas.openxmlformats.org/drawingml/2006/table">
            <a:tbl>
              <a:tblPr firstRow="1" firstCol="1" bandRow="1"/>
              <a:tblGrid>
                <a:gridCol w="8856984"/>
              </a:tblGrid>
              <a:tr h="1095382">
                <a:tc>
                  <a:txBody>
                    <a:bodyPr/>
                    <a:lstStyle/>
                    <a:p>
                      <a:pPr algn="ctr">
                        <a:lnSpc>
                          <a:spcPct val="115000"/>
                        </a:lnSpc>
                      </a:pPr>
                      <a:r>
                        <a:rPr lang="en-ZA" sz="1800" b="1" u="sng" kern="1200" dirty="0">
                          <a:solidFill>
                            <a:srgbClr val="000000"/>
                          </a:solidFill>
                          <a:effectLst/>
                          <a:latin typeface="Arial" panose="020B0604020202020204" pitchFamily="34" charset="0"/>
                          <a:ea typeface="Times New Roman" panose="02020603050405020304" pitchFamily="18" charset="0"/>
                        </a:rPr>
                        <a:t>Resolution 5:</a:t>
                      </a:r>
                      <a:r>
                        <a:rPr lang="en-ZA" sz="1800" b="1" kern="1200" dirty="0">
                          <a:solidFill>
                            <a:srgbClr val="000000"/>
                          </a:solidFill>
                          <a:effectLst/>
                          <a:latin typeface="Arial" panose="020B0604020202020204" pitchFamily="34" charset="0"/>
                          <a:ea typeface="Times New Roman" panose="02020603050405020304" pitchFamily="18" charset="0"/>
                        </a:rPr>
                        <a:t> </a:t>
                      </a:r>
                      <a:endParaRPr lang="en-ZA" sz="1800" b="1" kern="1200" dirty="0" smtClean="0">
                        <a:solidFill>
                          <a:srgbClr val="000000"/>
                        </a:solidFill>
                        <a:effectLst/>
                        <a:latin typeface="Arial" panose="020B0604020202020204" pitchFamily="34" charset="0"/>
                        <a:ea typeface="Times New Roman" panose="02020603050405020304" pitchFamily="18" charset="0"/>
                      </a:endParaRPr>
                    </a:p>
                    <a:p>
                      <a:pPr algn="just">
                        <a:lnSpc>
                          <a:spcPct val="115000"/>
                        </a:lnSpc>
                      </a:pPr>
                      <a:endParaRPr lang="en-ZA" sz="1400" b="1" kern="1200" dirty="0" smtClean="0">
                        <a:solidFill>
                          <a:srgbClr val="000000"/>
                        </a:solidFill>
                        <a:effectLst/>
                        <a:latin typeface="Arial" panose="020B0604020202020204" pitchFamily="34" charset="0"/>
                        <a:ea typeface="Times New Roman" panose="02020603050405020304" pitchFamily="18" charset="0"/>
                      </a:endParaRPr>
                    </a:p>
                    <a:p>
                      <a:pPr algn="just">
                        <a:lnSpc>
                          <a:spcPct val="115000"/>
                        </a:lnSpc>
                      </a:pPr>
                      <a:r>
                        <a:rPr lang="en-ZA" sz="1550" b="1" kern="1200" dirty="0" smtClean="0">
                          <a:solidFill>
                            <a:srgbClr val="000000"/>
                          </a:solidFill>
                          <a:effectLst/>
                          <a:latin typeface="Arial" panose="020B0604020202020204" pitchFamily="34" charset="0"/>
                          <a:ea typeface="Times New Roman" panose="02020603050405020304" pitchFamily="18" charset="0"/>
                        </a:rPr>
                        <a:t>The </a:t>
                      </a:r>
                      <a:r>
                        <a:rPr lang="en-ZA" sz="1550" b="1" kern="1200" dirty="0">
                          <a:solidFill>
                            <a:srgbClr val="000000"/>
                          </a:solidFill>
                          <a:effectLst/>
                          <a:latin typeface="Arial" panose="020B0604020202020204" pitchFamily="34" charset="0"/>
                          <a:ea typeface="Times New Roman" panose="02020603050405020304" pitchFamily="18" charset="0"/>
                        </a:rPr>
                        <a:t>Summit acknowledges progress made in the establishment of EPWP Governance Structures. The national DPW, Provincial Departments and lead sector departments will ensure that EPWP governance structures meet on a regular basis, at least quarterly to address key challenges with regard to programme implementation.</a:t>
                      </a:r>
                      <a:endParaRPr lang="en-ZA" sz="1550" dirty="0">
                        <a:effectLst/>
                        <a:latin typeface="Calibri" panose="020F0502020204030204" pitchFamily="34" charset="0"/>
                        <a:ea typeface="Times New Roman" panose="02020603050405020304" pitchFamily="18" charset="0"/>
                      </a:endParaRPr>
                    </a:p>
                  </a:txBody>
                  <a:tcPr marL="3261" marR="3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621080609"/>
              </p:ext>
            </p:extLst>
          </p:nvPr>
        </p:nvGraphicFramePr>
        <p:xfrm>
          <a:off x="395536" y="2204864"/>
          <a:ext cx="7848872" cy="3811961"/>
        </p:xfrm>
        <a:graphic>
          <a:graphicData uri="http://schemas.openxmlformats.org/drawingml/2006/table">
            <a:tbl>
              <a:tblPr firstRow="1" firstCol="1" bandRow="1"/>
              <a:tblGrid>
                <a:gridCol w="1760400"/>
                <a:gridCol w="6088472"/>
              </a:tblGrid>
              <a:tr h="277738">
                <a:tc gridSpan="2">
                  <a:txBody>
                    <a:bodyPr/>
                    <a:lstStyle/>
                    <a:p>
                      <a:pPr algn="just">
                        <a:lnSpc>
                          <a:spcPct val="115000"/>
                        </a:lnSpc>
                      </a:pPr>
                      <a:r>
                        <a:rPr lang="en-ZA" sz="1500" b="1" kern="1200" dirty="0">
                          <a:solidFill>
                            <a:srgbClr val="000000"/>
                          </a:solidFill>
                          <a:effectLst/>
                          <a:latin typeface="Arial" panose="020B0604020202020204" pitchFamily="34" charset="0"/>
                          <a:ea typeface="Times New Roman" panose="02020603050405020304" pitchFamily="18" charset="0"/>
                        </a:rPr>
                        <a:t>National Sector Committees </a:t>
                      </a:r>
                      <a:endParaRPr lang="en-ZA" sz="1500" dirty="0">
                        <a:effectLst/>
                        <a:latin typeface="Calibri" panose="020F0502020204030204" pitchFamily="34" charset="0"/>
                        <a:ea typeface="Times New Roman" panose="02020603050405020304" pitchFamily="18"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ZA"/>
                    </a:p>
                  </a:txBody>
                  <a:tcPr/>
                </a:tc>
              </a:tr>
              <a:tr h="138869">
                <a:tc>
                  <a:txBody>
                    <a:bodyPr/>
                    <a:lstStyle/>
                    <a:p>
                      <a:pPr algn="just">
                        <a:lnSpc>
                          <a:spcPct val="115000"/>
                        </a:lnSpc>
                      </a:pPr>
                      <a:r>
                        <a:rPr lang="en-ZA" sz="1400" b="1" dirty="0" smtClean="0">
                          <a:effectLst/>
                          <a:latin typeface="Arial" panose="020B0604020202020204" pitchFamily="34" charset="0"/>
                          <a:ea typeface="Times New Roman" panose="02020603050405020304" pitchFamily="18" charset="0"/>
                          <a:cs typeface="Arial" panose="020B0604020202020204" pitchFamily="34" charset="0"/>
                        </a:rPr>
                        <a:t>NCC</a:t>
                      </a:r>
                      <a:endParaRPr lang="en-ZA" sz="1400" b="1" dirty="0">
                        <a:effectLst/>
                        <a:latin typeface="Arial" panose="020B0604020202020204" pitchFamily="34" charset="0"/>
                        <a:ea typeface="Times New Roman" panose="02020603050405020304" pitchFamily="18" charset="0"/>
                        <a:cs typeface="Arial" panose="020B0604020202020204" pitchFamily="34"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pPr>
                      <a:r>
                        <a:rPr lang="en-ZA" sz="1400" dirty="0" smtClean="0">
                          <a:effectLst/>
                          <a:latin typeface="Arial" panose="020B0604020202020204" pitchFamily="34" charset="0"/>
                          <a:ea typeface="Times New Roman" panose="02020603050405020304" pitchFamily="18" charset="0"/>
                          <a:cs typeface="Arial" panose="020B0604020202020204" pitchFamily="34" charset="0"/>
                        </a:rPr>
                        <a:t>Has been resuscitated and meets</a:t>
                      </a:r>
                      <a:r>
                        <a:rPr lang="en-ZA" sz="1400" baseline="0" dirty="0" smtClean="0">
                          <a:effectLst/>
                          <a:latin typeface="Arial" panose="020B0604020202020204" pitchFamily="34" charset="0"/>
                          <a:ea typeface="Times New Roman" panose="02020603050405020304" pitchFamily="18" charset="0"/>
                          <a:cs typeface="Arial" panose="020B0604020202020204" pitchFamily="34" charset="0"/>
                        </a:rPr>
                        <a:t> on a frequent basis.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8869">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ZA" sz="1400" b="1"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E&amp;C (Quarterly)</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ZA" sz="1400"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Functional and convenes on a quarterly basis.</a:t>
                      </a:r>
                      <a:endParaRPr lang="en-ZA" sz="1400" dirty="0" smtClean="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pP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33417">
                <a:tc>
                  <a:txBody>
                    <a:bodyPr/>
                    <a:lstStyle/>
                    <a:p>
                      <a:pPr algn="just">
                        <a:lnSpc>
                          <a:spcPct val="115000"/>
                        </a:lnSpc>
                      </a:pPr>
                      <a:r>
                        <a:rPr lang="en-ZA"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Infrastructure (Quarterly) </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pPr>
                      <a:r>
                        <a:rPr lang="en-ZA"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Functional and convenes on a quarterly basis. EPWP Provincial Roads Coordinating Committee and National Youth Service Committees meet regularly on quarterly basis. EPWP Cities Network Reference group meets quarterly.</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22278">
                <a:tc>
                  <a:txBody>
                    <a:bodyPr/>
                    <a:lstStyle/>
                    <a:p>
                      <a:pPr algn="just">
                        <a:lnSpc>
                          <a:spcPct val="115000"/>
                        </a:lnSpc>
                      </a:pPr>
                      <a:r>
                        <a:rPr lang="en-ZA" sz="1400" b="1"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Non-State Sector (Quarterly)</a:t>
                      </a:r>
                      <a:endParaRPr lang="en-ZA" sz="1400">
                        <a:effectLst/>
                        <a:latin typeface="Arial" panose="020B0604020202020204" pitchFamily="34" charset="0"/>
                        <a:ea typeface="Times New Roman" panose="02020603050405020304" pitchFamily="18" charset="0"/>
                        <a:cs typeface="Arial" panose="020B0604020202020204" pitchFamily="34"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pPr>
                      <a:r>
                        <a:rPr lang="en-ZA"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Functional and convenes on a quarterly basis.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7738">
                <a:tc>
                  <a:txBody>
                    <a:bodyPr/>
                    <a:lstStyle/>
                    <a:p>
                      <a:pPr algn="just">
                        <a:lnSpc>
                          <a:spcPct val="115000"/>
                        </a:lnSpc>
                      </a:pPr>
                      <a:r>
                        <a:rPr lang="en-ZA" sz="1400" b="1"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Social Sector (Quarterly)</a:t>
                      </a:r>
                      <a:endParaRPr lang="en-ZA" sz="1400">
                        <a:effectLst/>
                        <a:latin typeface="Arial" panose="020B0604020202020204" pitchFamily="34" charset="0"/>
                        <a:ea typeface="Times New Roman" panose="02020603050405020304" pitchFamily="18" charset="0"/>
                        <a:cs typeface="Arial" panose="020B0604020202020204" pitchFamily="34"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pPr>
                      <a:r>
                        <a:rPr lang="en-ZA"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Functional and convenes on a quarterly basis.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7738">
                <a:tc gridSpan="2">
                  <a:txBody>
                    <a:bodyPr/>
                    <a:lstStyle/>
                    <a:p>
                      <a:pPr algn="just">
                        <a:lnSpc>
                          <a:spcPct val="115000"/>
                        </a:lnSpc>
                      </a:pPr>
                      <a:r>
                        <a:rPr lang="en-ZA"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Provincial Steering Committees:</a:t>
                      </a:r>
                      <a:r>
                        <a:rPr lang="en-ZA"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Provincial Steering Committees are functional and sit on a quarterly basis.</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ZA"/>
                    </a:p>
                  </a:txBody>
                  <a:tcPr/>
                </a:tc>
              </a:tr>
              <a:tr h="422278">
                <a:tc gridSpan="2">
                  <a:txBody>
                    <a:bodyPr/>
                    <a:lstStyle/>
                    <a:p>
                      <a:pPr algn="just">
                        <a:lnSpc>
                          <a:spcPct val="115000"/>
                        </a:lnSpc>
                      </a:pPr>
                      <a:r>
                        <a:rPr lang="en-ZA"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District Steering Committees:</a:t>
                      </a:r>
                      <a:r>
                        <a:rPr lang="en-ZA"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Most provinces have functional DSCs. However, there are some provinces that do not have regular</a:t>
                      </a:r>
                      <a:r>
                        <a:rPr lang="en-ZA"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ZA"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DSC forum </a:t>
                      </a:r>
                      <a:r>
                        <a:rPr lang="en-ZA" sz="1400"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sittings </a:t>
                      </a:r>
                      <a:r>
                        <a:rPr lang="en-ZA"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on a regular basis.</a:t>
                      </a:r>
                      <a:r>
                        <a:rPr lang="en-ZA"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ZA" sz="1400" dirty="0">
                        <a:effectLst/>
                        <a:latin typeface="Arial" panose="020B0604020202020204" pitchFamily="34" charset="0"/>
                        <a:ea typeface="Times New Roman" panose="02020603050405020304" pitchFamily="18" charset="0"/>
                        <a:cs typeface="Arial" panose="020B0604020202020204" pitchFamily="34" charset="0"/>
                      </a:endParaRPr>
                    </a:p>
                  </a:txBody>
                  <a:tcPr marL="60433" marR="604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ZA"/>
                    </a:p>
                  </a:txBody>
                  <a:tcPr/>
                </a:tc>
              </a:tr>
            </a:tbl>
          </a:graphicData>
        </a:graphic>
      </p:graphicFrame>
    </p:spTree>
    <p:extLst>
      <p:ext uri="{BB962C8B-B14F-4D97-AF65-F5344CB8AC3E}">
        <p14:creationId xmlns:p14="http://schemas.microsoft.com/office/powerpoint/2010/main" val="146897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a:xfrm>
            <a:off x="251520" y="0"/>
            <a:ext cx="8712968" cy="908050"/>
          </a:xfrm>
        </p:spPr>
        <p:txBody>
          <a:bodyPr/>
          <a:lstStyle/>
          <a:p>
            <a:r>
              <a:rPr lang="en-ZA" altLang="en-US" sz="2500" b="1" dirty="0">
                <a:latin typeface="Arial" panose="020B0604020202020204" pitchFamily="34" charset="0"/>
                <a:cs typeface="Arial" panose="020B0604020202020204" pitchFamily="34" charset="0"/>
              </a:rPr>
              <a:t>Progress o</a:t>
            </a:r>
            <a:r>
              <a:rPr lang="en-ZA" altLang="en-US" sz="2500" b="1" dirty="0" smtClean="0">
                <a:latin typeface="Arial" panose="020B0604020202020204" pitchFamily="34" charset="0"/>
                <a:cs typeface="Arial" panose="020B0604020202020204" pitchFamily="34" charset="0"/>
              </a:rPr>
              <a:t>n </a:t>
            </a:r>
            <a:r>
              <a:rPr lang="en-ZA" altLang="en-US" sz="2500" b="1" dirty="0">
                <a:latin typeface="Arial" panose="020B0604020202020204" pitchFamily="34" charset="0"/>
                <a:cs typeface="Arial" panose="020B0604020202020204" pitchFamily="34" charset="0"/>
              </a:rPr>
              <a:t>the Implementation of </a:t>
            </a:r>
            <a:r>
              <a:rPr lang="en-ZA" altLang="en-US" sz="2500" b="1" dirty="0" smtClean="0">
                <a:latin typeface="Arial" panose="020B0604020202020204" pitchFamily="34" charset="0"/>
                <a:cs typeface="Arial" panose="020B0604020202020204" pitchFamily="34" charset="0"/>
              </a:rPr>
              <a:t>the 2016 </a:t>
            </a:r>
            <a:r>
              <a:rPr lang="en-ZA" altLang="en-US" sz="2500" b="1" dirty="0">
                <a:latin typeface="Arial" panose="020B0604020202020204" pitchFamily="34" charset="0"/>
                <a:cs typeface="Arial" panose="020B0604020202020204" pitchFamily="34" charset="0"/>
              </a:rPr>
              <a:t>Resolutions </a:t>
            </a:r>
            <a:br>
              <a:rPr lang="en-ZA" altLang="en-US" sz="2500" b="1" dirty="0">
                <a:latin typeface="Arial" panose="020B0604020202020204" pitchFamily="34" charset="0"/>
                <a:cs typeface="Arial" panose="020B0604020202020204" pitchFamily="34" charset="0"/>
              </a:rPr>
            </a:br>
            <a:r>
              <a:rPr lang="en-ZA" altLang="en-US" sz="2500" b="1" dirty="0" smtClean="0">
                <a:latin typeface="Arial" panose="020B0604020202020204" pitchFamily="34" charset="0"/>
                <a:cs typeface="Arial" panose="020B0604020202020204" pitchFamily="34" charset="0"/>
              </a:rPr>
              <a:t> </a:t>
            </a:r>
          </a:p>
        </p:txBody>
      </p:sp>
      <p:sp>
        <p:nvSpPr>
          <p:cNvPr id="21508"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F8C17F2B-72B1-44CD-B4E5-D3BF3820D95D}" type="slidenum">
              <a:rPr lang="en-ZA" altLang="en-US" sz="1400" smtClean="0">
                <a:solidFill>
                  <a:srgbClr val="000000"/>
                </a:solidFill>
              </a:rPr>
              <a:pPr>
                <a:spcBef>
                  <a:spcPct val="0"/>
                </a:spcBef>
                <a:buFontTx/>
                <a:buNone/>
              </a:pPr>
              <a:t>9</a:t>
            </a:fld>
            <a:endParaRPr lang="en-ZA" altLang="en-US" sz="1400" smtClean="0">
              <a:solidFill>
                <a:srgbClr val="000000"/>
              </a:solidFill>
            </a:endParaRPr>
          </a:p>
        </p:txBody>
      </p:sp>
      <p:pic>
        <p:nvPicPr>
          <p:cNvPr id="2150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939" y="6085898"/>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228184" y="6085898"/>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1511" name="Line 3"/>
          <p:cNvSpPr>
            <a:spLocks noChangeShapeType="1"/>
          </p:cNvSpPr>
          <p:nvPr/>
        </p:nvSpPr>
        <p:spPr bwMode="auto">
          <a:xfrm>
            <a:off x="395536" y="476672"/>
            <a:ext cx="8229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lgn="l" eaLnBrk="0" hangingPunct="0"/>
            <a:endParaRPr lang="en-ZA" smtClean="0">
              <a:solidFill>
                <a:srgbClr val="000000"/>
              </a:solidFill>
              <a:ea typeface="MS PGothic" panose="020B0600070205080204" pitchFamily="34" charset="-128"/>
            </a:endParaRPr>
          </a:p>
        </p:txBody>
      </p:sp>
      <p:graphicFrame>
        <p:nvGraphicFramePr>
          <p:cNvPr id="2" name="Table 1"/>
          <p:cNvGraphicFramePr>
            <a:graphicFrameLocks noGrp="1"/>
          </p:cNvGraphicFramePr>
          <p:nvPr>
            <p:extLst>
              <p:ext uri="{D42A27DB-BD31-4B8C-83A1-F6EECF244321}">
                <p14:modId xmlns:p14="http://schemas.microsoft.com/office/powerpoint/2010/main" val="4012940041"/>
              </p:ext>
            </p:extLst>
          </p:nvPr>
        </p:nvGraphicFramePr>
        <p:xfrm>
          <a:off x="241783" y="620688"/>
          <a:ext cx="8712968" cy="1938274"/>
        </p:xfrm>
        <a:graphic>
          <a:graphicData uri="http://schemas.openxmlformats.org/drawingml/2006/table">
            <a:tbl>
              <a:tblPr firstRow="1" firstCol="1" bandRow="1"/>
              <a:tblGrid>
                <a:gridCol w="8712968"/>
              </a:tblGrid>
              <a:tr h="1121429">
                <a:tc>
                  <a:txBody>
                    <a:bodyPr/>
                    <a:lstStyle/>
                    <a:p>
                      <a:pPr algn="ctr">
                        <a:lnSpc>
                          <a:spcPct val="115000"/>
                        </a:lnSpc>
                      </a:pPr>
                      <a:r>
                        <a:rPr lang="en-ZA" sz="1800" b="1" u="sng" kern="1200" dirty="0" smtClean="0">
                          <a:solidFill>
                            <a:srgbClr val="000000"/>
                          </a:solidFill>
                          <a:effectLst/>
                          <a:latin typeface="Arial" panose="020B0604020202020204" pitchFamily="34" charset="0"/>
                          <a:ea typeface="Times New Roman" panose="02020603050405020304" pitchFamily="18" charset="0"/>
                        </a:rPr>
                        <a:t>RESOLUTION 6:</a:t>
                      </a:r>
                      <a:r>
                        <a:rPr lang="en-ZA" sz="1800" kern="1200" dirty="0" smtClean="0">
                          <a:solidFill>
                            <a:srgbClr val="000000"/>
                          </a:solidFill>
                          <a:effectLst/>
                          <a:latin typeface="Arial" panose="020B0604020202020204" pitchFamily="34" charset="0"/>
                          <a:ea typeface="Times New Roman" panose="02020603050405020304" pitchFamily="18" charset="0"/>
                        </a:rPr>
                        <a:t> </a:t>
                      </a:r>
                    </a:p>
                    <a:p>
                      <a:pPr algn="just">
                        <a:lnSpc>
                          <a:spcPct val="115000"/>
                        </a:lnSpc>
                      </a:pPr>
                      <a:endParaRPr lang="en-ZA" sz="1600" b="1" kern="1200" dirty="0" smtClean="0">
                        <a:solidFill>
                          <a:srgbClr val="000000"/>
                        </a:solidFill>
                        <a:effectLst/>
                        <a:latin typeface="Arial" panose="020B0604020202020204" pitchFamily="34" charset="0"/>
                        <a:ea typeface="Times New Roman" panose="02020603050405020304" pitchFamily="18" charset="0"/>
                      </a:endParaRPr>
                    </a:p>
                    <a:p>
                      <a:pPr algn="just">
                        <a:lnSpc>
                          <a:spcPct val="115000"/>
                        </a:lnSpc>
                      </a:pPr>
                      <a:r>
                        <a:rPr lang="en-ZA" sz="1550" b="1" kern="1200" dirty="0" smtClean="0">
                          <a:solidFill>
                            <a:srgbClr val="000000"/>
                          </a:solidFill>
                          <a:effectLst/>
                          <a:latin typeface="Arial" panose="020B0604020202020204" pitchFamily="34" charset="0"/>
                          <a:ea typeface="Times New Roman" panose="02020603050405020304" pitchFamily="18" charset="0"/>
                        </a:rPr>
                        <a:t>The </a:t>
                      </a:r>
                      <a:r>
                        <a:rPr lang="en-ZA" sz="1550" b="1" kern="1200" dirty="0">
                          <a:solidFill>
                            <a:srgbClr val="000000"/>
                          </a:solidFill>
                          <a:effectLst/>
                          <a:latin typeface="Arial" panose="020B0604020202020204" pitchFamily="34" charset="0"/>
                          <a:ea typeface="Times New Roman" panose="02020603050405020304" pitchFamily="18" charset="0"/>
                        </a:rPr>
                        <a:t>Summit notes the lack of full compliance by public bodies to the Ministerial Determination on their EPWP projects and resolves to ensure compliance.  NDPW undertakes to develop a Standard Operating Procedure that will spell out the roles and responsibilities of different stakeholders with regard to audit </a:t>
                      </a:r>
                      <a:r>
                        <a:rPr lang="en-ZA" sz="1550" b="1" kern="1200" dirty="0" smtClean="0">
                          <a:solidFill>
                            <a:srgbClr val="000000"/>
                          </a:solidFill>
                          <a:effectLst/>
                          <a:latin typeface="Arial" panose="020B0604020202020204" pitchFamily="34" charset="0"/>
                          <a:ea typeface="Times New Roman" panose="02020603050405020304" pitchFamily="18" charset="0"/>
                        </a:rPr>
                        <a:t>requirements</a:t>
                      </a:r>
                    </a:p>
                    <a:p>
                      <a:pPr algn="just">
                        <a:lnSpc>
                          <a:spcPct val="115000"/>
                        </a:lnSpc>
                      </a:pPr>
                      <a:endParaRPr lang="en-ZA" sz="1550" dirty="0">
                        <a:effectLst/>
                        <a:latin typeface="Calibri" panose="020F0502020204030204" pitchFamily="34" charset="0"/>
                        <a:ea typeface="Times New Roman" panose="02020603050405020304" pitchFamily="18" charset="0"/>
                      </a:endParaRPr>
                    </a:p>
                  </a:txBody>
                  <a:tcPr marL="60459" marR="60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bl>
          </a:graphicData>
        </a:graphic>
      </p:graphicFrame>
      <p:sp>
        <p:nvSpPr>
          <p:cNvPr id="3" name="Rectangle 2"/>
          <p:cNvSpPr/>
          <p:nvPr/>
        </p:nvSpPr>
        <p:spPr>
          <a:xfrm>
            <a:off x="295436" y="2764451"/>
            <a:ext cx="8625136" cy="3231654"/>
          </a:xfrm>
          <a:prstGeom prst="rect">
            <a:avLst/>
          </a:prstGeom>
        </p:spPr>
        <p:txBody>
          <a:bodyPr wrap="square">
            <a:spAutoFit/>
          </a:bodyPr>
          <a:lstStyle/>
          <a:p>
            <a:pPr marL="342900" indent="-342900" algn="just">
              <a:buClr>
                <a:srgbClr val="FFC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Audit </a:t>
            </a:r>
            <a:r>
              <a:rPr lang="en-ZA" sz="1800" dirty="0">
                <a:latin typeface="Arial" panose="020B0604020202020204" pitchFamily="34" charset="0"/>
                <a:cs typeface="Arial" panose="020B0604020202020204" pitchFamily="34" charset="0"/>
              </a:rPr>
              <a:t>Standard Operating Procedure developed, consulted and approved by the Director General: Department of Public Works on the 13 June </a:t>
            </a:r>
            <a:r>
              <a:rPr lang="en-ZA" sz="1800" dirty="0" smtClean="0">
                <a:latin typeface="Arial" panose="020B0604020202020204" pitchFamily="34" charset="0"/>
                <a:cs typeface="Arial" panose="020B0604020202020204" pitchFamily="34" charset="0"/>
              </a:rPr>
              <a:t>2018.</a:t>
            </a:r>
          </a:p>
          <a:p>
            <a:pPr marL="342900" indent="-342900" algn="just">
              <a:buClr>
                <a:srgbClr val="FFC000"/>
              </a:buClr>
              <a:buFont typeface="Wingdings" panose="05000000000000000000" pitchFamily="2" charset="2"/>
              <a:buChar char="q"/>
            </a:pPr>
            <a:endParaRPr lang="en-ZA" sz="1800" dirty="0" smtClean="0">
              <a:latin typeface="Arial" panose="020B0604020202020204" pitchFamily="34" charset="0"/>
              <a:cs typeface="Arial" panose="020B0604020202020204" pitchFamily="34" charset="0"/>
            </a:endParaRPr>
          </a:p>
          <a:p>
            <a:pPr marL="342900" indent="-342900" algn="just">
              <a:buClr>
                <a:srgbClr val="FFC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Recruitment Guidelines </a:t>
            </a:r>
            <a:r>
              <a:rPr lang="en-ZA" sz="1800" dirty="0">
                <a:latin typeface="Arial" panose="020B0604020202020204" pitchFamily="34" charset="0"/>
                <a:cs typeface="Arial" panose="020B0604020202020204" pitchFamily="34" charset="0"/>
              </a:rPr>
              <a:t>developed, consulted and approved by the Minister of </a:t>
            </a:r>
            <a:r>
              <a:rPr lang="en-ZA" sz="1800" dirty="0" smtClean="0">
                <a:latin typeface="Arial" panose="020B0604020202020204" pitchFamily="34" charset="0"/>
                <a:cs typeface="Arial" panose="020B0604020202020204" pitchFamily="34" charset="0"/>
              </a:rPr>
              <a:t>Labour (December 2017).</a:t>
            </a:r>
          </a:p>
          <a:p>
            <a:pPr marL="342900" indent="-342900" algn="just">
              <a:buClr>
                <a:srgbClr val="FFC000"/>
              </a:buClr>
              <a:buFont typeface="Wingdings" panose="05000000000000000000" pitchFamily="2" charset="2"/>
              <a:buChar char="q"/>
            </a:pPr>
            <a:endParaRPr lang="en-ZA" sz="1800" dirty="0" smtClean="0">
              <a:latin typeface="Arial" panose="020B0604020202020204" pitchFamily="34" charset="0"/>
              <a:cs typeface="Arial" panose="020B0604020202020204" pitchFamily="34" charset="0"/>
            </a:endParaRPr>
          </a:p>
          <a:p>
            <a:pPr marL="342900" indent="-342900" algn="just">
              <a:buClr>
                <a:srgbClr val="FFC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There is lack of full compliance to the Ministerial Determination: EPWP. The </a:t>
            </a:r>
            <a:r>
              <a:rPr lang="en-ZA" sz="1800" dirty="0">
                <a:latin typeface="Arial" panose="020B0604020202020204" pitchFamily="34" charset="0"/>
                <a:cs typeface="Arial" panose="020B0604020202020204" pitchFamily="34" charset="0"/>
              </a:rPr>
              <a:t>EPWP has been receiving negative audit findings due to lack of records kept by public bodies in terms of Section 12 of the Ministerial Determination.</a:t>
            </a:r>
          </a:p>
          <a:p>
            <a:pPr marL="342900" indent="-342900" algn="just">
              <a:buClr>
                <a:srgbClr val="FFC000"/>
              </a:buClr>
              <a:buFont typeface="Wingdings" panose="05000000000000000000" pitchFamily="2" charset="2"/>
              <a:buChar char="q"/>
            </a:pPr>
            <a:endParaRPr lang="en-ZA" sz="1800" dirty="0" smtClean="0">
              <a:latin typeface="Arial" panose="020B0604020202020204" pitchFamily="34" charset="0"/>
              <a:cs typeface="Arial" panose="020B0604020202020204" pitchFamily="34" charset="0"/>
            </a:endParaRPr>
          </a:p>
          <a:p>
            <a:pPr marL="342900" indent="-342900" algn="just">
              <a:buClr>
                <a:srgbClr val="FFC000"/>
              </a:buClr>
              <a:buFont typeface="Wingdings" panose="05000000000000000000" pitchFamily="2" charset="2"/>
              <a:buChar char="q"/>
            </a:pPr>
            <a:endParaRPr lang="en-Z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7763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40472</TotalTime>
  <Words>1963</Words>
  <Application>Microsoft Office PowerPoint</Application>
  <PresentationFormat>On-screen Show (4:3)</PresentationFormat>
  <Paragraphs>157</Paragraphs>
  <Slides>17</Slides>
  <Notes>2</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17</vt:i4>
      </vt:variant>
    </vt:vector>
  </HeadingPairs>
  <TitlesOfParts>
    <vt:vector size="27" baseType="lpstr">
      <vt:lpstr>ＭＳ Ｐゴシック</vt:lpstr>
      <vt:lpstr>ＭＳ Ｐゴシック</vt:lpstr>
      <vt:lpstr>Arial</vt:lpstr>
      <vt:lpstr>Calibri</vt:lpstr>
      <vt:lpstr>Times New Roman</vt:lpstr>
      <vt:lpstr>Trebuchet MS</vt:lpstr>
      <vt:lpstr>Wingdings</vt:lpstr>
      <vt:lpstr>Default Design</vt:lpstr>
      <vt:lpstr>2_Default Design</vt:lpstr>
      <vt:lpstr>7_Default Design</vt:lpstr>
      <vt:lpstr>Progress on the 2016 Summit Resolutions  </vt:lpstr>
      <vt:lpstr>Background </vt:lpstr>
      <vt:lpstr>Background continued ...(2)</vt:lpstr>
      <vt:lpstr>Progress on the Implementation of the 2016 Resolutions   </vt:lpstr>
      <vt:lpstr>Progress on the Implementation of the 2016 Resolutions   </vt:lpstr>
      <vt:lpstr>Progress on the Implementation of the 2016 Resolutions   </vt:lpstr>
      <vt:lpstr>Progress on the Implementation of the 2016 Resolutions   </vt:lpstr>
      <vt:lpstr>Progress on the Implementation of the 2016 Resolutions   </vt:lpstr>
      <vt:lpstr>Progress on the Implementation of the 2016 Resolutions   </vt:lpstr>
      <vt:lpstr>Progress on the Implementation of the 2016 Resolutions   </vt:lpstr>
      <vt:lpstr>Progress on the Implementation of the 2016 Resolutions   </vt:lpstr>
      <vt:lpstr>Progress on the Implementation of the 2016 Resolutions   </vt:lpstr>
      <vt:lpstr>Progress on the Implementation of the 2016 Resolutions   </vt:lpstr>
      <vt:lpstr>Progress on the Implementation of the 2016 Resolutions   </vt:lpstr>
      <vt:lpstr>Progress on the Implementation of the 2016 Resolutions   </vt:lpstr>
      <vt:lpstr>Progress on the Implementation of the 2016 Resolutions   </vt:lpstr>
      <vt:lpstr>PowerPoint Presentation</vt:lpstr>
    </vt:vector>
  </TitlesOfParts>
  <Company>DPW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for the  EPWP Strategic Review 2006/07</dc:title>
  <dc:creator>Dr EN Musekene</dc:creator>
  <cp:lastModifiedBy>Khanyisa Moagi</cp:lastModifiedBy>
  <cp:revision>3507</cp:revision>
  <cp:lastPrinted>2018-08-01T14:49:38Z</cp:lastPrinted>
  <dcterms:created xsi:type="dcterms:W3CDTF">2006-10-04T00:39:05Z</dcterms:created>
  <dcterms:modified xsi:type="dcterms:W3CDTF">2019-06-10T10:05:03Z</dcterms:modified>
</cp:coreProperties>
</file>